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1" r:id="rId2"/>
    <p:sldId id="267" r:id="rId3"/>
    <p:sldId id="277" r:id="rId4"/>
    <p:sldId id="278" r:id="rId5"/>
    <p:sldId id="291" r:id="rId6"/>
    <p:sldId id="271" r:id="rId7"/>
    <p:sldId id="284" r:id="rId8"/>
    <p:sldId id="285" r:id="rId9"/>
    <p:sldId id="289" r:id="rId10"/>
    <p:sldId id="286" r:id="rId11"/>
    <p:sldId id="290" r:id="rId12"/>
    <p:sldId id="268" r:id="rId13"/>
    <p:sldId id="270" r:id="rId14"/>
    <p:sldId id="269" r:id="rId15"/>
    <p:sldId id="266" r:id="rId16"/>
    <p:sldId id="272" r:id="rId17"/>
    <p:sldId id="279" r:id="rId18"/>
    <p:sldId id="282" r:id="rId19"/>
    <p:sldId id="274" r:id="rId20"/>
    <p:sldId id="280" r:id="rId21"/>
    <p:sldId id="273" r:id="rId22"/>
    <p:sldId id="281" r:id="rId23"/>
    <p:sldId id="283" r:id="rId24"/>
    <p:sldId id="259" r:id="rId25"/>
    <p:sldId id="276" r:id="rId26"/>
    <p:sldId id="287"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66"/>
    <a:srgbClr val="1E3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94660"/>
  </p:normalViewPr>
  <p:slideViewPr>
    <p:cSldViewPr snapToGrid="0">
      <p:cViewPr varScale="1">
        <p:scale>
          <a:sx n="107" d="100"/>
          <a:sy n="107" d="100"/>
        </p:scale>
        <p:origin x="77"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97A39-EB1D-44D3-8A94-5B7E9F972734}"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E3A2E0-C359-4E21-8E1A-955277A41557}" type="slidenum">
              <a:rPr lang="en-US" smtClean="0"/>
              <a:t>‹#›</a:t>
            </a:fld>
            <a:endParaRPr lang="en-US"/>
          </a:p>
        </p:txBody>
      </p:sp>
    </p:spTree>
    <p:extLst>
      <p:ext uri="{BB962C8B-B14F-4D97-AF65-F5344CB8AC3E}">
        <p14:creationId xmlns:p14="http://schemas.microsoft.com/office/powerpoint/2010/main" val="188989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We recall that the purpose of the Synod, and therefore of this consultation, is not to produce documents, but “to plant dreams, draw forth prophecies and visions, allow hope to flourish, inspire trust, bind up wounds, weave together relationships, awaken a dawn of hope, learn from one another and create a bright resourcefulness that will enlighten minds, warm hearts, give strength to our hands…” Preparatory Document, no. 32 (quote from Pope Francis, Address at the Opening of the Synod of Bishops on Young People [October 3, 2018])</a:t>
            </a:r>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2</a:t>
            </a:fld>
            <a:endParaRPr lang="en-US"/>
          </a:p>
        </p:txBody>
      </p:sp>
    </p:spTree>
    <p:extLst>
      <p:ext uri="{BB962C8B-B14F-4D97-AF65-F5344CB8AC3E}">
        <p14:creationId xmlns:p14="http://schemas.microsoft.com/office/powerpoint/2010/main" val="45161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 pictures out for</a:t>
            </a:r>
            <a:r>
              <a:rPr lang="en-US" baseline="0" dirty="0" smtClean="0"/>
              <a:t> choice making.  Match word to picture.</a:t>
            </a:r>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23</a:t>
            </a:fld>
            <a:endParaRPr lang="en-US"/>
          </a:p>
        </p:txBody>
      </p:sp>
    </p:spTree>
    <p:extLst>
      <p:ext uri="{BB962C8B-B14F-4D97-AF65-F5344CB8AC3E}">
        <p14:creationId xmlns:p14="http://schemas.microsoft.com/office/powerpoint/2010/main" val="754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our conversation today.  We listened, we talked, we prayed, and we shared some ways we can live our faith and help our church.  And we discussed how our church can help us.  </a:t>
            </a:r>
          </a:p>
          <a:p>
            <a:r>
              <a:rPr lang="en-US" dirty="0" smtClean="0"/>
              <a:t>What does the priest say at the end of Mass???</a:t>
            </a:r>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24</a:t>
            </a:fld>
            <a:endParaRPr lang="en-US"/>
          </a:p>
        </p:txBody>
      </p:sp>
    </p:spTree>
    <p:extLst>
      <p:ext uri="{BB962C8B-B14F-4D97-AF65-F5344CB8AC3E}">
        <p14:creationId xmlns:p14="http://schemas.microsoft.com/office/powerpoint/2010/main" val="211280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a:t>
            </a:r>
            <a:r>
              <a:rPr lang="en-US" baseline="0" dirty="0" smtClean="0"/>
              <a:t> with the language of love!</a:t>
            </a:r>
            <a:endParaRPr lang="en-US" dirty="0"/>
          </a:p>
        </p:txBody>
      </p:sp>
      <p:sp>
        <p:nvSpPr>
          <p:cNvPr id="4" name="Slide Number Placeholder 3"/>
          <p:cNvSpPr>
            <a:spLocks noGrp="1"/>
          </p:cNvSpPr>
          <p:nvPr>
            <p:ph type="sldNum" sz="quarter" idx="10"/>
          </p:nvPr>
        </p:nvSpPr>
        <p:spPr/>
        <p:txBody>
          <a:bodyPr/>
          <a:lstStyle/>
          <a:p>
            <a:fld id="{582CB23A-7CDC-41B1-AE89-10272CB9F084}" type="slidenum">
              <a:rPr lang="en-US" smtClean="0"/>
              <a:t>25</a:t>
            </a:fld>
            <a:endParaRPr lang="en-US"/>
          </a:p>
        </p:txBody>
      </p:sp>
    </p:spTree>
    <p:extLst>
      <p:ext uri="{BB962C8B-B14F-4D97-AF65-F5344CB8AC3E}">
        <p14:creationId xmlns:p14="http://schemas.microsoft.com/office/powerpoint/2010/main" val="204935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start, we do have some rules for our talks. </a:t>
            </a:r>
          </a:p>
          <a:p>
            <a:r>
              <a:rPr lang="en-US" dirty="0" smtClean="0"/>
              <a:t>P – PRAY and PONDER before and after you speak. Ask our Lord to be in your heart and mind and on your lips as you begin to speak. </a:t>
            </a:r>
          </a:p>
          <a:p>
            <a:r>
              <a:rPr lang="en-US" dirty="0" smtClean="0"/>
              <a:t>R – Take RESPONSIBILITY for your own thoughts and feelings, avoiding the temptation to blame others. </a:t>
            </a:r>
          </a:p>
          <a:p>
            <a:r>
              <a:rPr lang="en-US" dirty="0" smtClean="0"/>
              <a:t>A – ALLOW others to speak and to share without correction or criticism. </a:t>
            </a:r>
          </a:p>
          <a:p>
            <a:r>
              <a:rPr lang="en-US" dirty="0" smtClean="0"/>
              <a:t>Y – YOU – Be attentive to your own thoughts and feelings.  Ask yourself, “Why do I feel or think this way?” </a:t>
            </a:r>
          </a:p>
          <a:p>
            <a:r>
              <a:rPr lang="en-US" dirty="0" smtClean="0"/>
              <a:t>E – Use EMPATHETIC listening, and be attentive not just to words but, also to feelings being shared. </a:t>
            </a:r>
          </a:p>
          <a:p>
            <a:r>
              <a:rPr lang="en-US" dirty="0" smtClean="0"/>
              <a:t>R – RESPECT every person as Jesus taught us: love one another. </a:t>
            </a:r>
          </a:p>
          <a:p>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3</a:t>
            </a:fld>
            <a:endParaRPr lang="en-US"/>
          </a:p>
        </p:txBody>
      </p:sp>
    </p:spTree>
    <p:extLst>
      <p:ext uri="{BB962C8B-B14F-4D97-AF65-F5344CB8AC3E}">
        <p14:creationId xmlns:p14="http://schemas.microsoft.com/office/powerpoint/2010/main" val="219460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a prayer</a:t>
            </a:r>
            <a:r>
              <a:rPr lang="en-US" baseline="0" dirty="0" smtClean="0"/>
              <a:t> to the Holy Spirit.  If needed, use the attached Adapted Prayer to the Holy Spirit.</a:t>
            </a:r>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6</a:t>
            </a:fld>
            <a:endParaRPr lang="en-US"/>
          </a:p>
        </p:txBody>
      </p:sp>
    </p:spTree>
    <p:extLst>
      <p:ext uri="{BB962C8B-B14F-4D97-AF65-F5344CB8AC3E}">
        <p14:creationId xmlns:p14="http://schemas.microsoft.com/office/powerpoint/2010/main" val="312948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Pope Francis has asked all of us to come together to talk about our catholic faith and how we can build our Church.</a:t>
            </a:r>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12</a:t>
            </a:fld>
            <a:endParaRPr lang="en-US"/>
          </a:p>
        </p:txBody>
      </p:sp>
    </p:spTree>
    <p:extLst>
      <p:ext uri="{BB962C8B-B14F-4D97-AF65-F5344CB8AC3E}">
        <p14:creationId xmlns:p14="http://schemas.microsoft.com/office/powerpoint/2010/main" val="220992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Jesus is here, right? </a:t>
            </a:r>
            <a:r>
              <a:rPr lang="en-US" baseline="0" dirty="0" smtClean="0"/>
              <a:t> Light a candle at home to remind you that Jesus is with us as we gather together.</a:t>
            </a:r>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13</a:t>
            </a:fld>
            <a:endParaRPr lang="en-US"/>
          </a:p>
        </p:txBody>
      </p:sp>
    </p:spTree>
    <p:extLst>
      <p:ext uri="{BB962C8B-B14F-4D97-AF65-F5344CB8AC3E}">
        <p14:creationId xmlns:p14="http://schemas.microsoft.com/office/powerpoint/2010/main" val="2022374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Draw a picture or write a short paragraph to about Jesus and his life to share</a:t>
            </a:r>
            <a:r>
              <a:rPr lang="en-US" baseline="0" dirty="0" smtClean="0"/>
              <a:t> with others.</a:t>
            </a:r>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15</a:t>
            </a:fld>
            <a:endParaRPr lang="en-US"/>
          </a:p>
        </p:txBody>
      </p:sp>
    </p:spTree>
    <p:extLst>
      <p:ext uri="{BB962C8B-B14F-4D97-AF65-F5344CB8AC3E}">
        <p14:creationId xmlns:p14="http://schemas.microsoft.com/office/powerpoint/2010/main" val="1461901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One at a time, let us share what makes us happy and what might make us sad at church.</a:t>
            </a:r>
          </a:p>
          <a:p>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16</a:t>
            </a:fld>
            <a:endParaRPr lang="en-US"/>
          </a:p>
        </p:txBody>
      </p:sp>
    </p:spTree>
    <p:extLst>
      <p:ext uri="{BB962C8B-B14F-4D97-AF65-F5344CB8AC3E}">
        <p14:creationId xmlns:p14="http://schemas.microsoft.com/office/powerpoint/2010/main" val="3791412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DISCUSSION (If you would rather draw a picture or pick some pictures out of a book or magazine of things that you like to do at church.</a:t>
            </a:r>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19</a:t>
            </a:fld>
            <a:endParaRPr lang="en-US"/>
          </a:p>
        </p:txBody>
      </p:sp>
    </p:spTree>
    <p:extLst>
      <p:ext uri="{BB962C8B-B14F-4D97-AF65-F5344CB8AC3E}">
        <p14:creationId xmlns:p14="http://schemas.microsoft.com/office/powerpoint/2010/main" val="37857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3A2E0-C359-4E21-8E1A-955277A41557}" type="slidenum">
              <a:rPr lang="en-US" smtClean="0"/>
              <a:t>22</a:t>
            </a:fld>
            <a:endParaRPr lang="en-US"/>
          </a:p>
        </p:txBody>
      </p:sp>
    </p:spTree>
    <p:extLst>
      <p:ext uri="{BB962C8B-B14F-4D97-AF65-F5344CB8AC3E}">
        <p14:creationId xmlns:p14="http://schemas.microsoft.com/office/powerpoint/2010/main" val="3387874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286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34738"/>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4539345"/>
            <a:ext cx="9144000" cy="95794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7514" y="521249"/>
            <a:ext cx="7681184" cy="1472513"/>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84417" y="5711942"/>
            <a:ext cx="2423165" cy="24384"/>
          </a:xfrm>
          <a:prstGeom prst="rect">
            <a:avLst/>
          </a:prstGeom>
          <a:solidFill>
            <a:srgbClr val="002866"/>
          </a:solidFill>
        </p:spPr>
      </p:pic>
    </p:spTree>
    <p:extLst>
      <p:ext uri="{BB962C8B-B14F-4D97-AF65-F5344CB8AC3E}">
        <p14:creationId xmlns:p14="http://schemas.microsoft.com/office/powerpoint/2010/main" val="7910666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a:p>
        </p:txBody>
      </p:sp>
    </p:spTree>
    <p:extLst>
      <p:ext uri="{BB962C8B-B14F-4D97-AF65-F5344CB8AC3E}">
        <p14:creationId xmlns:p14="http://schemas.microsoft.com/office/powerpoint/2010/main" val="282057380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a:p>
        </p:txBody>
      </p:sp>
    </p:spTree>
    <p:extLst>
      <p:ext uri="{BB962C8B-B14F-4D97-AF65-F5344CB8AC3E}">
        <p14:creationId xmlns:p14="http://schemas.microsoft.com/office/powerpoint/2010/main" val="3129650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26794600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a:p>
        </p:txBody>
      </p:sp>
    </p:spTree>
    <p:extLst>
      <p:ext uri="{BB962C8B-B14F-4D97-AF65-F5344CB8AC3E}">
        <p14:creationId xmlns:p14="http://schemas.microsoft.com/office/powerpoint/2010/main" val="5475536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dirty="0"/>
          </a:p>
        </p:txBody>
      </p:sp>
      <p:sp>
        <p:nvSpPr>
          <p:cNvPr id="7" name="Slide Number Placeholder 6"/>
          <p:cNvSpPr>
            <a:spLocks noGrp="1"/>
          </p:cNvSpPr>
          <p:nvPr>
            <p:ph type="sldNum" sz="quarter" idx="12"/>
          </p:nvPr>
        </p:nvSpPr>
        <p:spPr/>
        <p:txBody>
          <a:bodyPr/>
          <a:lstStyle/>
          <a:p>
            <a:fld id="{D9CD3C5B-7C10-4F39-BF28-12DE659657AC}" type="slidenum">
              <a:rPr lang="en-US" smtClean="0"/>
              <a:t>‹#›</a:t>
            </a:fld>
            <a:endParaRPr lang="en-US" dirty="0"/>
          </a:p>
        </p:txBody>
      </p:sp>
    </p:spTree>
    <p:extLst>
      <p:ext uri="{BB962C8B-B14F-4D97-AF65-F5344CB8AC3E}">
        <p14:creationId xmlns:p14="http://schemas.microsoft.com/office/powerpoint/2010/main" val="34890181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20982171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a:p>
        </p:txBody>
      </p:sp>
    </p:spTree>
    <p:extLst>
      <p:ext uri="{BB962C8B-B14F-4D97-AF65-F5344CB8AC3E}">
        <p14:creationId xmlns:p14="http://schemas.microsoft.com/office/powerpoint/2010/main" val="34670332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a:p>
        </p:txBody>
      </p:sp>
    </p:spTree>
    <p:extLst>
      <p:ext uri="{BB962C8B-B14F-4D97-AF65-F5344CB8AC3E}">
        <p14:creationId xmlns:p14="http://schemas.microsoft.com/office/powerpoint/2010/main" val="16790030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a:p>
        </p:txBody>
      </p:sp>
    </p:spTree>
    <p:extLst>
      <p:ext uri="{BB962C8B-B14F-4D97-AF65-F5344CB8AC3E}">
        <p14:creationId xmlns:p14="http://schemas.microsoft.com/office/powerpoint/2010/main" val="5443745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1/20/2022</a:t>
            </a:fld>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a:p>
        </p:txBody>
      </p:sp>
    </p:spTree>
    <p:extLst>
      <p:ext uri="{BB962C8B-B14F-4D97-AF65-F5344CB8AC3E}">
        <p14:creationId xmlns:p14="http://schemas.microsoft.com/office/powerpoint/2010/main" val="21816935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4C949E18-740F-4FE9-B9C6-E7C2FFCCB47C}" type="datetimeFigureOut">
              <a:rPr lang="en-US" smtClean="0"/>
              <a:pPr/>
              <a:t>1/20/2022</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9CD3C5B-7C10-4F39-BF28-12DE659657AC}" type="slidenum">
              <a:rPr lang="en-US" smtClean="0"/>
              <a:pPr/>
              <a:t>‹#›</a:t>
            </a:fld>
            <a:endParaRPr lang="en-US"/>
          </a:p>
        </p:txBody>
      </p:sp>
    </p:spTree>
    <p:extLst>
      <p:ext uri="{BB962C8B-B14F-4D97-AF65-F5344CB8AC3E}">
        <p14:creationId xmlns:p14="http://schemas.microsoft.com/office/powerpoint/2010/main" val="4068114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rousseau@archat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hyperlink" Target="https://archatl.com/synod/" TargetMode="External"/><Relationship Id="rId2" Type="http://schemas.openxmlformats.org/officeDocument/2006/relationships/hyperlink" Target="mailto:mrousseau@archatl.com"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images.google.com/" TargetMode="External"/><Relationship Id="rId4" Type="http://schemas.openxmlformats.org/officeDocument/2006/relationships/hyperlink" Target="https://www.tobiidynavox.com/products/boardmaker-7-standar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For a </a:t>
            </a:r>
            <a:r>
              <a:rPr lang="en-US" dirty="0" err="1"/>
              <a:t>Synodal</a:t>
            </a:r>
            <a:r>
              <a:rPr lang="en-US" dirty="0"/>
              <a:t> Church: Communion, Participation and </a:t>
            </a:r>
            <a:r>
              <a:rPr lang="en-US" dirty="0" smtClean="0"/>
              <a:t>Mission </a:t>
            </a:r>
            <a:endParaRPr lang="en-US" dirty="0"/>
          </a:p>
        </p:txBody>
      </p:sp>
      <p:sp>
        <p:nvSpPr>
          <p:cNvPr id="3" name="Subtitle 2"/>
          <p:cNvSpPr>
            <a:spLocks noGrp="1"/>
          </p:cNvSpPr>
          <p:nvPr>
            <p:ph type="subTitle" idx="1"/>
          </p:nvPr>
        </p:nvSpPr>
        <p:spPr>
          <a:xfrm>
            <a:off x="1524000" y="4705599"/>
            <a:ext cx="9144000" cy="957943"/>
          </a:xfrm>
        </p:spPr>
        <p:txBody>
          <a:bodyPr>
            <a:normAutofit fontScale="77500" lnSpcReduction="20000"/>
          </a:bodyPr>
          <a:lstStyle/>
          <a:p>
            <a:r>
              <a:rPr lang="en-US" dirty="0" smtClean="0"/>
              <a:t>Adapted for individuals with developmental disabilities</a:t>
            </a:r>
          </a:p>
          <a:p>
            <a:r>
              <a:rPr lang="en-US" dirty="0" smtClean="0"/>
              <a:t>Maggie Rousseau, M.Ed.</a:t>
            </a:r>
          </a:p>
          <a:p>
            <a:r>
              <a:rPr lang="en-US" dirty="0" smtClean="0">
                <a:hlinkClick r:id="rId2"/>
              </a:rPr>
              <a:t>mrousseau@archatl.com</a:t>
            </a:r>
            <a:endParaRPr lang="en-US" dirty="0" smtClean="0"/>
          </a:p>
          <a:p>
            <a:endParaRPr lang="en-US" dirty="0"/>
          </a:p>
        </p:txBody>
      </p:sp>
    </p:spTree>
    <p:extLst>
      <p:ext uri="{BB962C8B-B14F-4D97-AF65-F5344CB8AC3E}">
        <p14:creationId xmlns:p14="http://schemas.microsoft.com/office/powerpoint/2010/main" val="3909360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330" t="10210" r="31477" b="14222"/>
          <a:stretch/>
        </p:blipFill>
        <p:spPr>
          <a:xfrm>
            <a:off x="3251241" y="238021"/>
            <a:ext cx="4970231" cy="5724144"/>
          </a:xfrm>
          <a:prstGeom prst="rect">
            <a:avLst/>
          </a:prstGeom>
          <a:ln w="12700">
            <a:solidFill>
              <a:schemeClr val="accent5">
                <a:lumMod val="75000"/>
              </a:schemeClr>
            </a:solidFill>
          </a:ln>
        </p:spPr>
      </p:pic>
    </p:spTree>
    <p:extLst>
      <p:ext uri="{BB962C8B-B14F-4D97-AF65-F5344CB8AC3E}">
        <p14:creationId xmlns:p14="http://schemas.microsoft.com/office/powerpoint/2010/main" val="1670568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0331" t="15897" r="31244" b="7598"/>
          <a:stretch/>
        </p:blipFill>
        <p:spPr>
          <a:xfrm>
            <a:off x="3169842" y="238021"/>
            <a:ext cx="5112765" cy="5724144"/>
          </a:xfrm>
          <a:prstGeom prst="rect">
            <a:avLst/>
          </a:prstGeom>
          <a:ln w="12700">
            <a:solidFill>
              <a:schemeClr val="accent5">
                <a:lumMod val="75000"/>
              </a:schemeClr>
            </a:solidFill>
          </a:ln>
        </p:spPr>
      </p:pic>
    </p:spTree>
    <p:extLst>
      <p:ext uri="{BB962C8B-B14F-4D97-AF65-F5344CB8AC3E}">
        <p14:creationId xmlns:p14="http://schemas.microsoft.com/office/powerpoint/2010/main" val="3876340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Synod?</a:t>
            </a:r>
            <a:endParaRPr lang="en-US" dirty="0"/>
          </a:p>
        </p:txBody>
      </p:sp>
      <p:sp>
        <p:nvSpPr>
          <p:cNvPr id="3" name="Content Placeholder 2"/>
          <p:cNvSpPr>
            <a:spLocks noGrp="1"/>
          </p:cNvSpPr>
          <p:nvPr>
            <p:ph idx="1"/>
          </p:nvPr>
        </p:nvSpPr>
        <p:spPr/>
        <p:txBody>
          <a:bodyPr/>
          <a:lstStyle/>
          <a:p>
            <a:pPr marL="0" indent="0">
              <a:buNone/>
            </a:pPr>
            <a:r>
              <a:rPr lang="en-US" dirty="0"/>
              <a:t>We </a:t>
            </a:r>
            <a:r>
              <a:rPr lang="en-US" dirty="0" smtClean="0"/>
              <a:t>gather together </a:t>
            </a:r>
            <a:r>
              <a:rPr lang="en-US" dirty="0"/>
              <a:t>to listen, talk, pray, and decide together how to act so that others can get to know Jesus.  </a:t>
            </a: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This </a:t>
            </a:r>
            <a:r>
              <a:rPr lang="en-US" dirty="0"/>
              <a:t>gathering is called a Synod.</a:t>
            </a:r>
          </a:p>
          <a:p>
            <a:endParaRPr lang="en-US" dirty="0"/>
          </a:p>
        </p:txBody>
      </p:sp>
      <p:pic>
        <p:nvPicPr>
          <p:cNvPr id="5" name="Picture 4"/>
          <p:cNvPicPr>
            <a:picLocks noChangeAspect="1"/>
          </p:cNvPicPr>
          <p:nvPr/>
        </p:nvPicPr>
        <p:blipFill>
          <a:blip r:embed="rId3"/>
          <a:stretch>
            <a:fillRect/>
          </a:stretch>
        </p:blipFill>
        <p:spPr>
          <a:xfrm>
            <a:off x="2033018" y="3324579"/>
            <a:ext cx="1658256" cy="1353429"/>
          </a:xfrm>
          <a:prstGeom prst="rect">
            <a:avLst/>
          </a:prstGeom>
        </p:spPr>
      </p:pic>
      <p:pic>
        <p:nvPicPr>
          <p:cNvPr id="6" name="Picture 5"/>
          <p:cNvPicPr>
            <a:picLocks noChangeAspect="1"/>
          </p:cNvPicPr>
          <p:nvPr/>
        </p:nvPicPr>
        <p:blipFill>
          <a:blip r:embed="rId4"/>
          <a:stretch>
            <a:fillRect/>
          </a:stretch>
        </p:blipFill>
        <p:spPr>
          <a:xfrm>
            <a:off x="4886092" y="3022800"/>
            <a:ext cx="1749704" cy="1956986"/>
          </a:xfrm>
          <a:prstGeom prst="rect">
            <a:avLst/>
          </a:prstGeom>
        </p:spPr>
      </p:pic>
      <p:pic>
        <p:nvPicPr>
          <p:cNvPr id="7" name="Picture 6"/>
          <p:cNvPicPr>
            <a:picLocks noChangeAspect="1"/>
          </p:cNvPicPr>
          <p:nvPr/>
        </p:nvPicPr>
        <p:blipFill>
          <a:blip r:embed="rId5"/>
          <a:stretch>
            <a:fillRect/>
          </a:stretch>
        </p:blipFill>
        <p:spPr>
          <a:xfrm>
            <a:off x="7360908" y="2792086"/>
            <a:ext cx="2441014" cy="2418413"/>
          </a:xfrm>
          <a:prstGeom prst="rect">
            <a:avLst/>
          </a:prstGeom>
        </p:spPr>
      </p:pic>
    </p:spTree>
    <p:extLst>
      <p:ext uri="{BB962C8B-B14F-4D97-AF65-F5344CB8AC3E}">
        <p14:creationId xmlns:p14="http://schemas.microsoft.com/office/powerpoint/2010/main" val="4181202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man Old Style" panose="02050604050505020204" pitchFamily="18" charset="0"/>
              </a:rPr>
              <a:t>Matthew 18:20</a:t>
            </a:r>
            <a:endParaRPr lang="en-US" baseline="-25000" dirty="0">
              <a:latin typeface="Bookman Old Style" panose="02050604050505020204" pitchFamily="18" charset="0"/>
            </a:endParaRPr>
          </a:p>
        </p:txBody>
      </p:sp>
      <p:sp>
        <p:nvSpPr>
          <p:cNvPr id="5" name="Content Placeholder 4"/>
          <p:cNvSpPr>
            <a:spLocks noGrp="1"/>
          </p:cNvSpPr>
          <p:nvPr>
            <p:ph idx="1"/>
          </p:nvPr>
        </p:nvSpPr>
        <p:spPr>
          <a:xfrm>
            <a:off x="838200" y="2661967"/>
            <a:ext cx="10515600" cy="2545653"/>
          </a:xfrm>
        </p:spPr>
        <p:txBody>
          <a:bodyPr>
            <a:normAutofit/>
          </a:bodyPr>
          <a:lstStyle/>
          <a:p>
            <a:pPr marL="0" indent="0">
              <a:buNone/>
            </a:pPr>
            <a:r>
              <a:rPr lang="en-US" dirty="0"/>
              <a:t>“For where two or three are gathered together in my name, there am I in the midst of them.” (Mt 18:20</a:t>
            </a:r>
            <a:r>
              <a:rPr lang="en-US" dirty="0" smtClean="0"/>
              <a:t>)</a:t>
            </a:r>
          </a:p>
          <a:p>
            <a:pPr marL="0" indent="0">
              <a:buNone/>
            </a:pPr>
            <a:endParaRPr lang="en-US" dirty="0" smtClean="0"/>
          </a:p>
          <a:p>
            <a:pPr marL="0" indent="0">
              <a:buNone/>
            </a:pPr>
            <a:endParaRPr lang="en-US" dirty="0" smtClean="0"/>
          </a:p>
          <a:p>
            <a:pPr marL="0" indent="0">
              <a:buNone/>
            </a:pPr>
            <a:r>
              <a:rPr lang="en-US" dirty="0" smtClean="0"/>
              <a:t>How </a:t>
            </a:r>
            <a:r>
              <a:rPr lang="en-US" dirty="0"/>
              <a:t>can we share Jesus with others</a:t>
            </a:r>
            <a:r>
              <a:rPr lang="en-US" dirty="0" smtClean="0"/>
              <a:t>?</a:t>
            </a:r>
          </a:p>
          <a:p>
            <a:pPr marL="0" indent="0">
              <a:buNone/>
            </a:pPr>
            <a:endParaRPr lang="en-US" dirty="0">
              <a:latin typeface="Bookman Old Style" panose="02050604050505020204" pitchFamily="18" charset="0"/>
            </a:endParaRPr>
          </a:p>
          <a:p>
            <a:pPr marL="0" indent="0">
              <a:buNone/>
            </a:pPr>
            <a:endParaRPr lang="en-US" dirty="0">
              <a:latin typeface="Bookman Old Style" panose="02050604050505020204" pitchFamily="18" charset="0"/>
            </a:endParaRPr>
          </a:p>
        </p:txBody>
      </p:sp>
      <p:pic>
        <p:nvPicPr>
          <p:cNvPr id="3" name="Picture 2"/>
          <p:cNvPicPr>
            <a:picLocks noChangeAspect="1"/>
          </p:cNvPicPr>
          <p:nvPr/>
        </p:nvPicPr>
        <p:blipFill rotWithShape="1">
          <a:blip r:embed="rId3"/>
          <a:srcRect t="18320" b="19047"/>
          <a:stretch/>
        </p:blipFill>
        <p:spPr>
          <a:xfrm>
            <a:off x="6383467" y="591015"/>
            <a:ext cx="4676103" cy="1758718"/>
          </a:xfrm>
          <a:prstGeom prst="rect">
            <a:avLst/>
          </a:prstGeom>
        </p:spPr>
      </p:pic>
    </p:spTree>
    <p:extLst>
      <p:ext uri="{BB962C8B-B14F-4D97-AF65-F5344CB8AC3E}">
        <p14:creationId xmlns:p14="http://schemas.microsoft.com/office/powerpoint/2010/main" val="1091132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6763" y="356838"/>
            <a:ext cx="5460651" cy="1009185"/>
          </a:xfrm>
        </p:spPr>
        <p:txBody>
          <a:bodyPr>
            <a:normAutofit/>
          </a:bodyPr>
          <a:lstStyle/>
          <a:p>
            <a:r>
              <a:rPr lang="en-US" sz="4400" dirty="0">
                <a:latin typeface="Bookman Old Style" panose="02050604050505020204" pitchFamily="18" charset="0"/>
              </a:rPr>
              <a:t>The </a:t>
            </a:r>
            <a:r>
              <a:rPr lang="en-US" sz="4400" dirty="0" smtClean="0">
                <a:latin typeface="Bookman Old Style" panose="02050604050505020204" pitchFamily="18" charset="0"/>
              </a:rPr>
              <a:t>Good News</a:t>
            </a:r>
            <a:endParaRPr lang="en-US" sz="4400" dirty="0">
              <a:latin typeface="Bookman Old Style" panose="02050604050505020204" pitchFamily="18" charset="0"/>
            </a:endParaRPr>
          </a:p>
        </p:txBody>
      </p:sp>
      <p:sp>
        <p:nvSpPr>
          <p:cNvPr id="6" name="Content Placeholder 5"/>
          <p:cNvSpPr>
            <a:spLocks noGrp="1"/>
          </p:cNvSpPr>
          <p:nvPr>
            <p:ph idx="1"/>
          </p:nvPr>
        </p:nvSpPr>
        <p:spPr>
          <a:xfrm>
            <a:off x="616763" y="3909588"/>
            <a:ext cx="7456720" cy="974647"/>
          </a:xfrm>
        </p:spPr>
        <p:txBody>
          <a:bodyPr>
            <a:normAutofit/>
          </a:bodyPr>
          <a:lstStyle/>
          <a:p>
            <a:r>
              <a:rPr lang="en-US" dirty="0" smtClean="0"/>
              <a:t>Where </a:t>
            </a:r>
            <a:r>
              <a:rPr lang="en-US" dirty="0"/>
              <a:t>is the story of Jesus found?</a:t>
            </a:r>
          </a:p>
          <a:p>
            <a:pPr marL="0" indent="0">
              <a:buNone/>
            </a:pPr>
            <a:endParaRPr lang="en-US" dirty="0">
              <a:latin typeface="Bookman Old Style" panose="02050604050505020204" pitchFamily="18" charset="0"/>
            </a:endParaRPr>
          </a:p>
        </p:txBody>
      </p:sp>
      <p:sp>
        <p:nvSpPr>
          <p:cNvPr id="7" name="Text Placeholder 6"/>
          <p:cNvSpPr>
            <a:spLocks noGrp="1"/>
          </p:cNvSpPr>
          <p:nvPr>
            <p:ph type="body" sz="half" idx="2"/>
          </p:nvPr>
        </p:nvSpPr>
        <p:spPr>
          <a:xfrm>
            <a:off x="616763" y="1923042"/>
            <a:ext cx="10690574" cy="3811588"/>
          </a:xfrm>
        </p:spPr>
        <p:txBody>
          <a:bodyPr>
            <a:normAutofit/>
          </a:bodyPr>
          <a:lstStyle/>
          <a:p>
            <a:r>
              <a:rPr lang="en-US" sz="3200" dirty="0"/>
              <a:t>Pope Francis has asked us to come together as Church to help spread the good news of Jesus.</a:t>
            </a:r>
            <a:endParaRPr lang="en-US" sz="3200" dirty="0">
              <a:latin typeface="Bookman Old Style" panose="02050604050505020204" pitchFamily="18" charset="0"/>
            </a:endParaRPr>
          </a:p>
        </p:txBody>
      </p:sp>
      <p:pic>
        <p:nvPicPr>
          <p:cNvPr id="3" name="Picture 2"/>
          <p:cNvPicPr>
            <a:picLocks noChangeAspect="1"/>
          </p:cNvPicPr>
          <p:nvPr/>
        </p:nvPicPr>
        <p:blipFill>
          <a:blip r:embed="rId2"/>
          <a:stretch>
            <a:fillRect/>
          </a:stretch>
        </p:blipFill>
        <p:spPr>
          <a:xfrm>
            <a:off x="8401781" y="3253517"/>
            <a:ext cx="2577258" cy="2481113"/>
          </a:xfrm>
          <a:prstGeom prst="rect">
            <a:avLst/>
          </a:prstGeom>
        </p:spPr>
      </p:pic>
    </p:spTree>
    <p:extLst>
      <p:ext uri="{BB962C8B-B14F-4D97-AF65-F5344CB8AC3E}">
        <p14:creationId xmlns:p14="http://schemas.microsoft.com/office/powerpoint/2010/main" val="725278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man Old Style" panose="02050604050505020204" pitchFamily="18" charset="0"/>
              </a:rPr>
              <a:t>The Gospel</a:t>
            </a:r>
            <a:endParaRPr lang="en-US" baseline="-25000" dirty="0">
              <a:latin typeface="Bookman Old Style" panose="02050604050505020204" pitchFamily="18" charset="0"/>
            </a:endParaRPr>
          </a:p>
        </p:txBody>
      </p:sp>
      <p:sp>
        <p:nvSpPr>
          <p:cNvPr id="5" name="Content Placeholder 4"/>
          <p:cNvSpPr>
            <a:spLocks noGrp="1"/>
          </p:cNvSpPr>
          <p:nvPr>
            <p:ph idx="1"/>
          </p:nvPr>
        </p:nvSpPr>
        <p:spPr>
          <a:xfrm>
            <a:off x="838200" y="1690688"/>
            <a:ext cx="10515600" cy="4486275"/>
          </a:xfrm>
        </p:spPr>
        <p:txBody>
          <a:bodyPr>
            <a:normAutofit/>
          </a:bodyPr>
          <a:lstStyle/>
          <a:p>
            <a:pPr marL="0" indent="0">
              <a:buNone/>
            </a:pPr>
            <a:r>
              <a:rPr lang="en-US" dirty="0"/>
              <a:t>The story of Jesus is found in the bible.  </a:t>
            </a:r>
            <a:endParaRPr lang="en-US" dirty="0" smtClean="0"/>
          </a:p>
          <a:p>
            <a:pPr marL="0" indent="0">
              <a:buNone/>
            </a:pPr>
            <a:endParaRPr lang="en-US" dirty="0" smtClean="0"/>
          </a:p>
          <a:p>
            <a:pPr marL="0" indent="0">
              <a:buNone/>
            </a:pPr>
            <a:r>
              <a:rPr lang="en-US" dirty="0" smtClean="0"/>
              <a:t>There </a:t>
            </a:r>
            <a:r>
              <a:rPr lang="en-US" dirty="0"/>
              <a:t>are many books in the bible but the four gospels from Matthew, Mark, Luke and John tell us about Jesus’ life here on earth.  </a:t>
            </a:r>
            <a:endParaRPr lang="en-US" dirty="0" smtClean="0"/>
          </a:p>
          <a:p>
            <a:pPr marL="0" indent="0">
              <a:buNone/>
            </a:pPr>
            <a:r>
              <a:rPr lang="en-US" dirty="0" smtClean="0"/>
              <a:t>We </a:t>
            </a:r>
            <a:r>
              <a:rPr lang="en-US" dirty="0"/>
              <a:t>read about his birth, his ministry (or work with others), how he died, and his return to heaven or the resurrection</a:t>
            </a:r>
            <a:r>
              <a:rPr lang="en-US" dirty="0" smtClean="0"/>
              <a:t>.</a:t>
            </a:r>
          </a:p>
          <a:p>
            <a:pPr marL="0" indent="0">
              <a:buNone/>
            </a:pPr>
            <a:endParaRPr lang="en-US" dirty="0"/>
          </a:p>
          <a:p>
            <a:pPr marL="0" indent="0">
              <a:buNone/>
            </a:pPr>
            <a:r>
              <a:rPr lang="en-US" dirty="0" smtClean="0"/>
              <a:t>Think about the life of Jesus.  </a:t>
            </a:r>
            <a:endParaRPr lang="en-US" dirty="0"/>
          </a:p>
          <a:p>
            <a:pPr marL="0" indent="0">
              <a:buNone/>
            </a:pPr>
            <a:endParaRPr lang="en-US" dirty="0">
              <a:latin typeface="Bookman Old Style" panose="02050604050505020204" pitchFamily="18" charset="0"/>
            </a:endParaRPr>
          </a:p>
        </p:txBody>
      </p:sp>
    </p:spTree>
    <p:extLst>
      <p:ext uri="{BB962C8B-B14F-4D97-AF65-F5344CB8AC3E}">
        <p14:creationId xmlns:p14="http://schemas.microsoft.com/office/powerpoint/2010/main" val="1200684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  Communion</a:t>
            </a:r>
            <a:endParaRPr lang="en-US" dirty="0"/>
          </a:p>
        </p:txBody>
      </p:sp>
      <p:sp>
        <p:nvSpPr>
          <p:cNvPr id="3" name="Content Placeholder 2"/>
          <p:cNvSpPr>
            <a:spLocks noGrp="1"/>
          </p:cNvSpPr>
          <p:nvPr>
            <p:ph sz="half" idx="1"/>
          </p:nvPr>
        </p:nvSpPr>
        <p:spPr/>
        <p:txBody>
          <a:bodyPr>
            <a:normAutofit/>
          </a:bodyPr>
          <a:lstStyle/>
          <a:p>
            <a:r>
              <a:rPr lang="en-US" dirty="0"/>
              <a:t>Think of something that makes you happy (brings joy) when you go to </a:t>
            </a:r>
            <a:r>
              <a:rPr lang="en-US" dirty="0" smtClean="0"/>
              <a:t>church </a:t>
            </a:r>
            <a:r>
              <a:rPr lang="en-US" dirty="0"/>
              <a:t>or are together with your church family.  </a:t>
            </a:r>
          </a:p>
          <a:p>
            <a:r>
              <a:rPr lang="en-US" dirty="0"/>
              <a:t>Think of something that made you sad or angry at church or when you were with your church family.  </a:t>
            </a:r>
          </a:p>
        </p:txBody>
      </p:sp>
      <p:sp>
        <p:nvSpPr>
          <p:cNvPr id="4" name="Content Placeholder 3"/>
          <p:cNvSpPr>
            <a:spLocks noGrp="1"/>
          </p:cNvSpPr>
          <p:nvPr>
            <p:ph sz="half" idx="2"/>
          </p:nvPr>
        </p:nvSpPr>
        <p:spPr/>
        <p:txBody>
          <a:bodyPr>
            <a:normAutofit/>
          </a:bodyPr>
          <a:lstStyle/>
          <a:p>
            <a:r>
              <a:rPr lang="en-US" dirty="0"/>
              <a:t>Did you ever hear God telling you something at church</a:t>
            </a:r>
            <a:r>
              <a:rPr lang="en-US" dirty="0" smtClean="0"/>
              <a:t>?</a:t>
            </a:r>
          </a:p>
          <a:p>
            <a:pPr marL="0" indent="0">
              <a:buNone/>
            </a:pPr>
            <a:endParaRPr lang="en-US" dirty="0" smtClean="0"/>
          </a:p>
          <a:p>
            <a:pPr marL="0" indent="0">
              <a:buNone/>
            </a:pPr>
            <a:endParaRPr lang="en-US" dirty="0" smtClean="0"/>
          </a:p>
          <a:p>
            <a:r>
              <a:rPr lang="en-US" dirty="0" smtClean="0"/>
              <a:t> </a:t>
            </a:r>
            <a:r>
              <a:rPr lang="en-US" dirty="0"/>
              <a:t>D</a:t>
            </a:r>
            <a:r>
              <a:rPr lang="en-US" dirty="0" smtClean="0"/>
              <a:t>id </a:t>
            </a:r>
            <a:r>
              <a:rPr lang="en-US" dirty="0"/>
              <a:t>someone act in a way that reminded you of God at church?</a:t>
            </a:r>
          </a:p>
          <a:p>
            <a:endParaRPr lang="en-US" dirty="0"/>
          </a:p>
        </p:txBody>
      </p:sp>
    </p:spTree>
    <p:extLst>
      <p:ext uri="{BB962C8B-B14F-4D97-AF65-F5344CB8AC3E}">
        <p14:creationId xmlns:p14="http://schemas.microsoft.com/office/powerpoint/2010/main" val="1491855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0244" t="7597" r="20223" b="35680"/>
          <a:stretch/>
        </p:blipFill>
        <p:spPr>
          <a:xfrm>
            <a:off x="91440" y="93495"/>
            <a:ext cx="11859768" cy="5996410"/>
          </a:xfrm>
          <a:prstGeom prst="rect">
            <a:avLst/>
          </a:prstGeom>
        </p:spPr>
      </p:pic>
    </p:spTree>
    <p:extLst>
      <p:ext uri="{BB962C8B-B14F-4D97-AF65-F5344CB8AC3E}">
        <p14:creationId xmlns:p14="http://schemas.microsoft.com/office/powerpoint/2010/main" val="563094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0418" t="10956" r="20574" b="40158"/>
          <a:stretch/>
        </p:blipFill>
        <p:spPr>
          <a:xfrm>
            <a:off x="0" y="83976"/>
            <a:ext cx="12006072" cy="5961888"/>
          </a:xfrm>
          <a:prstGeom prst="rect">
            <a:avLst/>
          </a:prstGeom>
        </p:spPr>
      </p:pic>
    </p:spTree>
    <p:extLst>
      <p:ext uri="{BB962C8B-B14F-4D97-AF65-F5344CB8AC3E}">
        <p14:creationId xmlns:p14="http://schemas.microsoft.com/office/powerpoint/2010/main" val="19504682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  Participation</a:t>
            </a:r>
            <a:endParaRPr lang="en-US" dirty="0"/>
          </a:p>
        </p:txBody>
      </p:sp>
      <p:sp>
        <p:nvSpPr>
          <p:cNvPr id="3" name="Content Placeholder 2"/>
          <p:cNvSpPr>
            <a:spLocks noGrp="1"/>
          </p:cNvSpPr>
          <p:nvPr>
            <p:ph sz="half" idx="1"/>
          </p:nvPr>
        </p:nvSpPr>
        <p:spPr/>
        <p:txBody>
          <a:bodyPr/>
          <a:lstStyle/>
          <a:p>
            <a:r>
              <a:rPr lang="en-US" dirty="0"/>
              <a:t>Do you participate in activities at Church?  If so, what?  </a:t>
            </a:r>
            <a:endParaRPr lang="en-US" dirty="0" smtClean="0"/>
          </a:p>
          <a:p>
            <a:endParaRPr lang="en-US" dirty="0"/>
          </a:p>
          <a:p>
            <a:r>
              <a:rPr lang="en-US" dirty="0" smtClean="0"/>
              <a:t>Are </a:t>
            </a:r>
            <a:r>
              <a:rPr lang="en-US" dirty="0"/>
              <a:t>there other activities you would like to try?</a:t>
            </a:r>
          </a:p>
          <a:p>
            <a:endParaRPr lang="en-US" dirty="0"/>
          </a:p>
        </p:txBody>
      </p:sp>
      <p:sp>
        <p:nvSpPr>
          <p:cNvPr id="4" name="Content Placeholder 3"/>
          <p:cNvSpPr>
            <a:spLocks noGrp="1"/>
          </p:cNvSpPr>
          <p:nvPr>
            <p:ph sz="half" idx="2"/>
          </p:nvPr>
        </p:nvSpPr>
        <p:spPr/>
        <p:txBody>
          <a:bodyPr/>
          <a:lstStyle/>
          <a:p>
            <a:r>
              <a:rPr lang="en-US" dirty="0" smtClean="0"/>
              <a:t>Have you gone to a friend’s church?  Did they have an activity that you want your parish to do or have?</a:t>
            </a:r>
            <a:endParaRPr lang="en-US" dirty="0"/>
          </a:p>
        </p:txBody>
      </p:sp>
    </p:spTree>
    <p:extLst>
      <p:ext uri="{BB962C8B-B14F-4D97-AF65-F5344CB8AC3E}">
        <p14:creationId xmlns:p14="http://schemas.microsoft.com/office/powerpoint/2010/main" val="3056337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859314" y="721654"/>
            <a:ext cx="5780931" cy="5076980"/>
          </a:xfrm>
          <a:prstGeom prst="rect">
            <a:avLst/>
          </a:prstGeom>
        </p:spPr>
      </p:pic>
    </p:spTree>
    <p:extLst>
      <p:ext uri="{BB962C8B-B14F-4D97-AF65-F5344CB8AC3E}">
        <p14:creationId xmlns:p14="http://schemas.microsoft.com/office/powerpoint/2010/main" val="2636248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0068" t="7784" r="20282" b="40126"/>
          <a:stretch/>
        </p:blipFill>
        <p:spPr>
          <a:xfrm>
            <a:off x="137800" y="0"/>
            <a:ext cx="11158025" cy="6089904"/>
          </a:xfrm>
          <a:prstGeom prst="rect">
            <a:avLst/>
          </a:prstGeom>
        </p:spPr>
      </p:pic>
    </p:spTree>
    <p:extLst>
      <p:ext uri="{BB962C8B-B14F-4D97-AF65-F5344CB8AC3E}">
        <p14:creationId xmlns:p14="http://schemas.microsoft.com/office/powerpoint/2010/main" val="53999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3:  Mission</a:t>
            </a:r>
            <a:endParaRPr lang="en-US" dirty="0"/>
          </a:p>
        </p:txBody>
      </p:sp>
      <p:sp>
        <p:nvSpPr>
          <p:cNvPr id="3" name="Content Placeholder 2"/>
          <p:cNvSpPr>
            <a:spLocks noGrp="1"/>
          </p:cNvSpPr>
          <p:nvPr>
            <p:ph sz="half" idx="1"/>
          </p:nvPr>
        </p:nvSpPr>
        <p:spPr/>
        <p:txBody>
          <a:bodyPr/>
          <a:lstStyle/>
          <a:p>
            <a:r>
              <a:rPr lang="en-US" dirty="0"/>
              <a:t>Do you like going to Sunday </a:t>
            </a:r>
            <a:r>
              <a:rPr lang="en-US" dirty="0" smtClean="0"/>
              <a:t>Mass?  If </a:t>
            </a:r>
            <a:r>
              <a:rPr lang="en-US" dirty="0"/>
              <a:t>so why, if not, why not.</a:t>
            </a:r>
          </a:p>
          <a:p>
            <a:endParaRPr lang="en-US" dirty="0" smtClean="0"/>
          </a:p>
          <a:p>
            <a:r>
              <a:rPr lang="en-US" dirty="0"/>
              <a:t>Do you listen to the bible readings at </a:t>
            </a:r>
            <a:r>
              <a:rPr lang="en-US" dirty="0" smtClean="0"/>
              <a:t>Mass?  </a:t>
            </a:r>
            <a:r>
              <a:rPr lang="en-US" dirty="0"/>
              <a:t>Does the priest help you to understand the readings?</a:t>
            </a:r>
          </a:p>
          <a:p>
            <a:endParaRPr lang="en-US" dirty="0"/>
          </a:p>
        </p:txBody>
      </p:sp>
      <p:sp>
        <p:nvSpPr>
          <p:cNvPr id="4" name="Content Placeholder 3"/>
          <p:cNvSpPr>
            <a:spLocks noGrp="1"/>
          </p:cNvSpPr>
          <p:nvPr>
            <p:ph sz="half" idx="2"/>
          </p:nvPr>
        </p:nvSpPr>
        <p:spPr>
          <a:xfrm>
            <a:off x="6172200" y="1552493"/>
            <a:ext cx="5181600" cy="4351338"/>
          </a:xfrm>
        </p:spPr>
        <p:txBody>
          <a:bodyPr/>
          <a:lstStyle/>
          <a:p>
            <a:r>
              <a:rPr lang="en-US" dirty="0"/>
              <a:t>What does “the Eucharist” mean to you?</a:t>
            </a:r>
          </a:p>
          <a:p>
            <a:endParaRPr lang="en-US" dirty="0" smtClean="0"/>
          </a:p>
          <a:p>
            <a:r>
              <a:rPr lang="en-US" dirty="0"/>
              <a:t>Does going to </a:t>
            </a:r>
            <a:r>
              <a:rPr lang="en-US" dirty="0" smtClean="0"/>
              <a:t>Mass </a:t>
            </a:r>
            <a:r>
              <a:rPr lang="en-US" dirty="0"/>
              <a:t>give you energy for your week to be a good follower of Jesus?  Did you hear Jesus ask you to do something to help the church?</a:t>
            </a:r>
          </a:p>
          <a:p>
            <a:endParaRPr lang="en-US" dirty="0"/>
          </a:p>
        </p:txBody>
      </p:sp>
    </p:spTree>
    <p:extLst>
      <p:ext uri="{BB962C8B-B14F-4D97-AF65-F5344CB8AC3E}">
        <p14:creationId xmlns:p14="http://schemas.microsoft.com/office/powerpoint/2010/main" val="9240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0418" t="7131" r="22032" b="39225"/>
          <a:stretch/>
        </p:blipFill>
        <p:spPr>
          <a:xfrm>
            <a:off x="0" y="0"/>
            <a:ext cx="11905488" cy="6045977"/>
          </a:xfrm>
          <a:prstGeom prst="rect">
            <a:avLst/>
          </a:prstGeom>
        </p:spPr>
      </p:pic>
    </p:spTree>
    <p:extLst>
      <p:ext uri="{BB962C8B-B14F-4D97-AF65-F5344CB8AC3E}">
        <p14:creationId xmlns:p14="http://schemas.microsoft.com/office/powerpoint/2010/main" val="568944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9589" t="24728" r="19449" b="18952"/>
          <a:stretch/>
        </p:blipFill>
        <p:spPr>
          <a:xfrm>
            <a:off x="1572768" y="91439"/>
            <a:ext cx="8604878" cy="5943470"/>
          </a:xfrm>
          <a:prstGeom prst="rect">
            <a:avLst/>
          </a:prstGeom>
        </p:spPr>
      </p:pic>
      <p:sp>
        <p:nvSpPr>
          <p:cNvPr id="6" name="TextBox 5"/>
          <p:cNvSpPr txBox="1"/>
          <p:nvPr/>
        </p:nvSpPr>
        <p:spPr>
          <a:xfrm>
            <a:off x="0" y="91439"/>
            <a:ext cx="1718740" cy="6093976"/>
          </a:xfrm>
          <a:prstGeom prst="rect">
            <a:avLst/>
          </a:prstGeom>
          <a:noFill/>
        </p:spPr>
        <p:txBody>
          <a:bodyPr wrap="none" rtlCol="0">
            <a:spAutoFit/>
          </a:bodyPr>
          <a:lstStyle/>
          <a:p>
            <a:r>
              <a:rPr lang="en-US" dirty="0" smtClean="0"/>
              <a:t>Go to Mass</a:t>
            </a:r>
          </a:p>
          <a:p>
            <a:r>
              <a:rPr lang="en-US" dirty="0" smtClean="0"/>
              <a:t>----------------</a:t>
            </a:r>
          </a:p>
          <a:p>
            <a:r>
              <a:rPr lang="en-US" dirty="0" smtClean="0"/>
              <a:t>Sing in choir</a:t>
            </a:r>
          </a:p>
          <a:p>
            <a:r>
              <a:rPr lang="en-US" dirty="0" smtClean="0"/>
              <a:t>----------------</a:t>
            </a:r>
          </a:p>
          <a:p>
            <a:r>
              <a:rPr lang="en-US" dirty="0" smtClean="0"/>
              <a:t>Lector</a:t>
            </a:r>
          </a:p>
          <a:p>
            <a:r>
              <a:rPr lang="en-US" dirty="0" smtClean="0"/>
              <a:t>----------------</a:t>
            </a:r>
          </a:p>
          <a:p>
            <a:r>
              <a:rPr lang="en-US" dirty="0" smtClean="0"/>
              <a:t>Priest</a:t>
            </a:r>
          </a:p>
          <a:p>
            <a:r>
              <a:rPr lang="en-US" dirty="0" smtClean="0"/>
              <a:t>----------------</a:t>
            </a:r>
          </a:p>
          <a:p>
            <a:r>
              <a:rPr lang="en-US" dirty="0" smtClean="0"/>
              <a:t>Nun</a:t>
            </a:r>
          </a:p>
          <a:p>
            <a:r>
              <a:rPr lang="en-US" dirty="0" smtClean="0"/>
              <a:t>----------------</a:t>
            </a:r>
          </a:p>
          <a:p>
            <a:r>
              <a:rPr lang="en-US" dirty="0" smtClean="0"/>
              <a:t>Kitchen help</a:t>
            </a:r>
          </a:p>
          <a:p>
            <a:r>
              <a:rPr lang="en-US" dirty="0" smtClean="0"/>
              <a:t>----------------</a:t>
            </a:r>
          </a:p>
          <a:p>
            <a:r>
              <a:rPr lang="en-US" dirty="0" smtClean="0"/>
              <a:t>Baptism</a:t>
            </a:r>
          </a:p>
          <a:p>
            <a:r>
              <a:rPr lang="en-US" dirty="0" smtClean="0"/>
              <a:t>----------------</a:t>
            </a:r>
          </a:p>
          <a:p>
            <a:r>
              <a:rPr lang="en-US" dirty="0" smtClean="0"/>
              <a:t>Eucharist</a:t>
            </a:r>
          </a:p>
          <a:p>
            <a:r>
              <a:rPr lang="en-US" dirty="0" smtClean="0"/>
              <a:t>----------------</a:t>
            </a:r>
          </a:p>
          <a:p>
            <a:r>
              <a:rPr lang="en-US" dirty="0" smtClean="0"/>
              <a:t>Confirmation</a:t>
            </a:r>
          </a:p>
          <a:p>
            <a:r>
              <a:rPr lang="en-US" dirty="0" smtClean="0"/>
              <a:t>----------------</a:t>
            </a:r>
          </a:p>
          <a:p>
            <a:r>
              <a:rPr lang="en-US" sz="1200" dirty="0" smtClean="0"/>
              <a:t>Nursery worker</a:t>
            </a:r>
          </a:p>
          <a:p>
            <a:r>
              <a:rPr lang="en-US" sz="1200" dirty="0" smtClean="0"/>
              <a:t>-------------------------</a:t>
            </a:r>
          </a:p>
          <a:p>
            <a:r>
              <a:rPr lang="en-US" sz="1200" dirty="0" smtClean="0"/>
              <a:t>Eucharistic Minister</a:t>
            </a:r>
          </a:p>
          <a:p>
            <a:r>
              <a:rPr lang="en-US" sz="1200" dirty="0" smtClean="0"/>
              <a:t>-------------------------</a:t>
            </a:r>
          </a:p>
          <a:p>
            <a:r>
              <a:rPr lang="en-US" dirty="0" smtClean="0"/>
              <a:t>Life Teen</a:t>
            </a:r>
            <a:endParaRPr lang="en-US" dirty="0"/>
          </a:p>
        </p:txBody>
      </p:sp>
      <p:sp>
        <p:nvSpPr>
          <p:cNvPr id="12" name="TextBox 11"/>
          <p:cNvSpPr txBox="1"/>
          <p:nvPr/>
        </p:nvSpPr>
        <p:spPr>
          <a:xfrm>
            <a:off x="10056348" y="200852"/>
            <a:ext cx="1968809" cy="5724644"/>
          </a:xfrm>
          <a:prstGeom prst="rect">
            <a:avLst/>
          </a:prstGeom>
          <a:noFill/>
        </p:spPr>
        <p:txBody>
          <a:bodyPr wrap="none" rtlCol="0">
            <a:spAutoFit/>
          </a:bodyPr>
          <a:lstStyle/>
          <a:p>
            <a:r>
              <a:rPr lang="en-US" dirty="0" smtClean="0"/>
              <a:t>Musician</a:t>
            </a:r>
          </a:p>
          <a:p>
            <a:r>
              <a:rPr lang="en-US" dirty="0" smtClean="0"/>
              <a:t>-------------------</a:t>
            </a:r>
            <a:r>
              <a:rPr lang="en-US" dirty="0"/>
              <a:t/>
            </a:r>
            <a:br>
              <a:rPr lang="en-US" dirty="0"/>
            </a:br>
            <a:r>
              <a:rPr lang="en-US" dirty="0" smtClean="0"/>
              <a:t>Altar server</a:t>
            </a:r>
          </a:p>
          <a:p>
            <a:r>
              <a:rPr lang="en-US" dirty="0"/>
              <a:t>-------------------</a:t>
            </a:r>
          </a:p>
          <a:p>
            <a:r>
              <a:rPr lang="en-US" dirty="0" smtClean="0"/>
              <a:t>Bible study</a:t>
            </a:r>
          </a:p>
          <a:p>
            <a:r>
              <a:rPr lang="en-US" dirty="0"/>
              <a:t>-------------------</a:t>
            </a:r>
          </a:p>
          <a:p>
            <a:r>
              <a:rPr lang="en-US" sz="1200" dirty="0" smtClean="0"/>
              <a:t>Knights of Peter Claver</a:t>
            </a:r>
          </a:p>
          <a:p>
            <a:r>
              <a:rPr lang="en-US" sz="1200" dirty="0" smtClean="0"/>
              <a:t>-----------------------------</a:t>
            </a:r>
            <a:endParaRPr lang="en-US" sz="1200" dirty="0"/>
          </a:p>
          <a:p>
            <a:r>
              <a:rPr lang="en-US" sz="1200" dirty="0" smtClean="0"/>
              <a:t>Attend Catholic School</a:t>
            </a:r>
          </a:p>
          <a:p>
            <a:r>
              <a:rPr lang="en-US" sz="1200" dirty="0" smtClean="0"/>
              <a:t>-----------------------------</a:t>
            </a:r>
            <a:endParaRPr lang="en-US" sz="1200" dirty="0"/>
          </a:p>
          <a:p>
            <a:r>
              <a:rPr lang="en-US" dirty="0" smtClean="0"/>
              <a:t>Bell ringer</a:t>
            </a:r>
          </a:p>
          <a:p>
            <a:r>
              <a:rPr lang="en-US" dirty="0"/>
              <a:t>-------------------</a:t>
            </a:r>
          </a:p>
          <a:p>
            <a:r>
              <a:rPr lang="en-US" dirty="0" smtClean="0"/>
              <a:t>Pray</a:t>
            </a:r>
          </a:p>
          <a:p>
            <a:r>
              <a:rPr lang="en-US" dirty="0"/>
              <a:t>-------------------</a:t>
            </a:r>
          </a:p>
          <a:p>
            <a:r>
              <a:rPr lang="en-US" sz="1200" dirty="0" smtClean="0"/>
              <a:t>Christmas program</a:t>
            </a:r>
          </a:p>
          <a:p>
            <a:r>
              <a:rPr lang="en-US" dirty="0"/>
              <a:t>-------------------</a:t>
            </a:r>
            <a:endParaRPr lang="en-US" dirty="0" smtClean="0"/>
          </a:p>
          <a:p>
            <a:r>
              <a:rPr lang="en-US" sz="1200" dirty="0" smtClean="0"/>
              <a:t>Knights of Columbus</a:t>
            </a:r>
          </a:p>
          <a:p>
            <a:r>
              <a:rPr lang="en-US" sz="1200" dirty="0" smtClean="0"/>
              <a:t>-----------------------------</a:t>
            </a:r>
            <a:endParaRPr lang="en-US" sz="1200" dirty="0"/>
          </a:p>
          <a:p>
            <a:r>
              <a:rPr lang="en-US" sz="1200" dirty="0" smtClean="0"/>
              <a:t>Praise and Worship</a:t>
            </a:r>
          </a:p>
          <a:p>
            <a:r>
              <a:rPr lang="en-US" sz="1200" dirty="0" smtClean="0"/>
              <a:t>-----------------------------</a:t>
            </a:r>
            <a:endParaRPr lang="en-US" sz="1200" dirty="0"/>
          </a:p>
          <a:p>
            <a:r>
              <a:rPr lang="en-US" dirty="0" smtClean="0"/>
              <a:t>Attend a retreat</a:t>
            </a:r>
          </a:p>
          <a:p>
            <a:r>
              <a:rPr lang="en-US" dirty="0"/>
              <a:t>-------------------</a:t>
            </a:r>
          </a:p>
          <a:p>
            <a:r>
              <a:rPr lang="en-US" dirty="0" smtClean="0"/>
              <a:t>Parish family</a:t>
            </a:r>
            <a:endParaRPr lang="en-US" dirty="0"/>
          </a:p>
        </p:txBody>
      </p:sp>
    </p:spTree>
    <p:extLst>
      <p:ext uri="{BB962C8B-B14F-4D97-AF65-F5344CB8AC3E}">
        <p14:creationId xmlns:p14="http://schemas.microsoft.com/office/powerpoint/2010/main" val="1811057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201879"/>
            <a:ext cx="5572887" cy="1238003"/>
          </a:xfrm>
        </p:spPr>
        <p:txBody>
          <a:bodyPr>
            <a:normAutofit/>
          </a:bodyPr>
          <a:lstStyle/>
          <a:p>
            <a:r>
              <a:rPr lang="en-US" sz="4000" dirty="0" smtClean="0">
                <a:solidFill>
                  <a:schemeClr val="accent5">
                    <a:lumMod val="75000"/>
                  </a:schemeClr>
                </a:solidFill>
                <a:latin typeface="Bookman Old Style" panose="02050604050505020204" pitchFamily="18" charset="0"/>
              </a:rPr>
              <a:t>Go…</a:t>
            </a:r>
            <a:endParaRPr lang="en-US" sz="4000" dirty="0">
              <a:solidFill>
                <a:schemeClr val="accent5">
                  <a:lumMod val="75000"/>
                </a:schemeClr>
              </a:solidFill>
              <a:latin typeface="Bookman Old Style" panose="02050604050505020204" pitchFamily="18" charset="0"/>
            </a:endParaRPr>
          </a:p>
        </p:txBody>
      </p:sp>
      <p:sp>
        <p:nvSpPr>
          <p:cNvPr id="7" name="Text Placeholder 6"/>
          <p:cNvSpPr>
            <a:spLocks noGrp="1"/>
          </p:cNvSpPr>
          <p:nvPr>
            <p:ph type="body" sz="half" idx="2"/>
          </p:nvPr>
        </p:nvSpPr>
        <p:spPr>
          <a:xfrm>
            <a:off x="839788" y="2021775"/>
            <a:ext cx="10441770" cy="3811588"/>
          </a:xfrm>
        </p:spPr>
        <p:txBody>
          <a:bodyPr>
            <a:normAutofit/>
          </a:bodyPr>
          <a:lstStyle/>
          <a:p>
            <a:r>
              <a:rPr lang="en-US" sz="3200" dirty="0"/>
              <a:t>What </a:t>
            </a:r>
            <a:r>
              <a:rPr lang="en-US" sz="3200" dirty="0" smtClean="0"/>
              <a:t>is one </a:t>
            </a:r>
            <a:r>
              <a:rPr lang="en-US" sz="3200" dirty="0"/>
              <a:t>thing the church can do to help us</a:t>
            </a:r>
            <a:r>
              <a:rPr lang="en-US" sz="3200" dirty="0" smtClean="0"/>
              <a:t>?</a:t>
            </a:r>
          </a:p>
          <a:p>
            <a:endParaRPr lang="en-US" sz="3200" dirty="0">
              <a:latin typeface="Bookman Old Style" panose="02050604050505020204" pitchFamily="18" charset="0"/>
            </a:endParaRPr>
          </a:p>
          <a:p>
            <a:r>
              <a:rPr lang="en-US" sz="3200" dirty="0" smtClean="0">
                <a:latin typeface="Bookman Old Style" panose="02050604050505020204" pitchFamily="18" charset="0"/>
              </a:rPr>
              <a:t>What is one thing that we each can do to help our church?</a:t>
            </a:r>
          </a:p>
          <a:p>
            <a:endParaRPr lang="en-US" sz="3200" dirty="0">
              <a:latin typeface="Bookman Old Style" panose="02050604050505020204" pitchFamily="18" charset="0"/>
            </a:endParaRPr>
          </a:p>
          <a:p>
            <a:r>
              <a:rPr lang="en-US" sz="3200" dirty="0" smtClean="0">
                <a:solidFill>
                  <a:schemeClr val="accent5">
                    <a:lumMod val="75000"/>
                  </a:schemeClr>
                </a:solidFill>
                <a:latin typeface="Bookman Old Style" panose="02050604050505020204" pitchFamily="18" charset="0"/>
              </a:rPr>
              <a:t>		…in peace to love and serve the Lord!!!</a:t>
            </a:r>
            <a:endParaRPr lang="en-US" sz="3200" dirty="0">
              <a:solidFill>
                <a:schemeClr val="accent5">
                  <a:lumMod val="75000"/>
                </a:schemeClr>
              </a:solidFill>
              <a:latin typeface="Bookman Old Style" panose="02050604050505020204" pitchFamily="18" charset="0"/>
            </a:endParaRPr>
          </a:p>
        </p:txBody>
      </p:sp>
    </p:spTree>
    <p:extLst>
      <p:ext uri="{BB962C8B-B14F-4D97-AF65-F5344CB8AC3E}">
        <p14:creationId xmlns:p14="http://schemas.microsoft.com/office/powerpoint/2010/main" val="1895609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894" y="470512"/>
            <a:ext cx="8229600" cy="1143000"/>
          </a:xfrm>
        </p:spPr>
        <p:txBody>
          <a:bodyPr>
            <a:normAutofit/>
          </a:bodyPr>
          <a:lstStyle/>
          <a:p>
            <a:r>
              <a:rPr lang="en-US" sz="4000" dirty="0">
                <a:solidFill>
                  <a:schemeClr val="accent5">
                    <a:lumMod val="75000"/>
                  </a:schemeClr>
                </a:solidFill>
                <a:latin typeface="+mn-lt"/>
              </a:rPr>
              <a:t>Love Is Our First Language</a:t>
            </a:r>
          </a:p>
        </p:txBody>
      </p:sp>
      <p:pic>
        <p:nvPicPr>
          <p:cNvPr id="7" name="Content Placeholder 6"/>
          <p:cNvPicPr>
            <a:picLocks noGrp="1" noChangeAspect="1"/>
          </p:cNvPicPr>
          <p:nvPr>
            <p:ph idx="1"/>
          </p:nvPr>
        </p:nvPicPr>
        <p:blipFill>
          <a:blip r:embed="rId3"/>
          <a:stretch>
            <a:fillRect/>
          </a:stretch>
        </p:blipFill>
        <p:spPr>
          <a:xfrm>
            <a:off x="1646322" y="1752600"/>
            <a:ext cx="2606167" cy="3909251"/>
          </a:xfrm>
          <a:prstGeom prst="rect">
            <a:avLst/>
          </a:prstGeom>
        </p:spPr>
      </p:pic>
      <p:pic>
        <p:nvPicPr>
          <p:cNvPr id="8" name="Picture 7"/>
          <p:cNvPicPr>
            <a:picLocks noChangeAspect="1"/>
          </p:cNvPicPr>
          <p:nvPr/>
        </p:nvPicPr>
        <p:blipFill>
          <a:blip r:embed="rId4"/>
          <a:stretch>
            <a:fillRect/>
          </a:stretch>
        </p:blipFill>
        <p:spPr>
          <a:xfrm>
            <a:off x="8090567" y="2293621"/>
            <a:ext cx="3619695" cy="2419582"/>
          </a:xfrm>
          <a:prstGeom prst="rect">
            <a:avLst/>
          </a:prstGeom>
        </p:spPr>
      </p:pic>
      <p:pic>
        <p:nvPicPr>
          <p:cNvPr id="9" name="Picture 8"/>
          <p:cNvPicPr>
            <a:picLocks noChangeAspect="1"/>
          </p:cNvPicPr>
          <p:nvPr/>
        </p:nvPicPr>
        <p:blipFill>
          <a:blip r:embed="rId5"/>
          <a:stretch>
            <a:fillRect/>
          </a:stretch>
        </p:blipFill>
        <p:spPr>
          <a:xfrm>
            <a:off x="4846659" y="3824521"/>
            <a:ext cx="2633133" cy="1777365"/>
          </a:xfrm>
          <a:prstGeom prst="rect">
            <a:avLst/>
          </a:prstGeom>
        </p:spPr>
      </p:pic>
      <p:pic>
        <p:nvPicPr>
          <p:cNvPr id="10" name="Picture 9"/>
          <p:cNvPicPr>
            <a:picLocks noChangeAspect="1"/>
          </p:cNvPicPr>
          <p:nvPr/>
        </p:nvPicPr>
        <p:blipFill>
          <a:blip r:embed="rId6"/>
          <a:stretch>
            <a:fillRect/>
          </a:stretch>
        </p:blipFill>
        <p:spPr>
          <a:xfrm>
            <a:off x="4846658" y="1752600"/>
            <a:ext cx="2649740" cy="1920795"/>
          </a:xfrm>
          <a:prstGeom prst="rect">
            <a:avLst/>
          </a:prstGeom>
        </p:spPr>
      </p:pic>
    </p:spTree>
    <p:extLst>
      <p:ext uri="{BB962C8B-B14F-4D97-AF65-F5344CB8AC3E}">
        <p14:creationId xmlns:p14="http://schemas.microsoft.com/office/powerpoint/2010/main" val="20038826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4192" y="902081"/>
            <a:ext cx="10515600" cy="4351338"/>
          </a:xfrm>
        </p:spPr>
        <p:txBody>
          <a:bodyPr>
            <a:normAutofit/>
          </a:bodyPr>
          <a:lstStyle/>
          <a:p>
            <a:pPr marL="0" indent="0">
              <a:buNone/>
            </a:pPr>
            <a:r>
              <a:rPr lang="en-US" dirty="0" smtClean="0"/>
              <a:t>For additional information please contact:</a:t>
            </a:r>
          </a:p>
          <a:p>
            <a:pPr marL="0" indent="0">
              <a:buNone/>
            </a:pPr>
            <a:r>
              <a:rPr lang="en-US" dirty="0" smtClean="0"/>
              <a:t>Maggie Rousseau</a:t>
            </a:r>
          </a:p>
          <a:p>
            <a:pPr marL="0" indent="0">
              <a:buNone/>
            </a:pPr>
            <a:r>
              <a:rPr lang="en-US" dirty="0" smtClean="0">
                <a:hlinkClick r:id="rId2"/>
              </a:rPr>
              <a:t>mrousseau@archatl.com</a:t>
            </a:r>
            <a:endParaRPr lang="en-US" dirty="0" smtClean="0"/>
          </a:p>
          <a:p>
            <a:pPr marL="0" indent="0">
              <a:buNone/>
            </a:pPr>
            <a:endParaRPr lang="en-US" dirty="0"/>
          </a:p>
          <a:p>
            <a:pPr marL="0" indent="0">
              <a:buNone/>
            </a:pPr>
            <a:endParaRPr lang="en-US" sz="1800" dirty="0" smtClean="0"/>
          </a:p>
          <a:p>
            <a:pPr marL="0" indent="0">
              <a:buNone/>
            </a:pPr>
            <a:endParaRPr lang="en-US" sz="1800" dirty="0"/>
          </a:p>
          <a:p>
            <a:pPr marL="0" indent="0">
              <a:buNone/>
            </a:pPr>
            <a:r>
              <a:rPr lang="en-US" sz="1800" dirty="0" smtClean="0"/>
              <a:t>References:</a:t>
            </a:r>
          </a:p>
          <a:p>
            <a:pPr marL="0" indent="0">
              <a:buNone/>
            </a:pPr>
            <a:r>
              <a:rPr lang="en-US" sz="1800" dirty="0">
                <a:hlinkClick r:id="rId3"/>
              </a:rPr>
              <a:t>Synod - Roman Catholic Archdiocese of Atlanta | Atlanta, GA (archatl.com</a:t>
            </a:r>
            <a:r>
              <a:rPr lang="en-US" sz="1800" dirty="0" smtClean="0">
                <a:hlinkClick r:id="rId3"/>
              </a:rPr>
              <a:t>)</a:t>
            </a:r>
            <a:endParaRPr lang="en-US" sz="1800" dirty="0" smtClean="0"/>
          </a:p>
          <a:p>
            <a:pPr marL="0" indent="0">
              <a:buNone/>
            </a:pPr>
            <a:r>
              <a:rPr lang="en-US" sz="1800" dirty="0" smtClean="0"/>
              <a:t>Made with: </a:t>
            </a:r>
            <a:r>
              <a:rPr lang="en-US" sz="1800" dirty="0" err="1" smtClean="0">
                <a:hlinkClick r:id="rId4"/>
              </a:rPr>
              <a:t>Boardmaker</a:t>
            </a:r>
            <a:r>
              <a:rPr lang="en-US" sz="1800" dirty="0" smtClean="0">
                <a:hlinkClick r:id="rId4"/>
              </a:rPr>
              <a:t> </a:t>
            </a:r>
            <a:r>
              <a:rPr lang="en-US" sz="1800" dirty="0">
                <a:hlinkClick r:id="rId4"/>
              </a:rPr>
              <a:t>7 Standard - </a:t>
            </a:r>
            <a:r>
              <a:rPr lang="en-US" sz="1800" dirty="0" err="1">
                <a:hlinkClick r:id="rId4"/>
              </a:rPr>
              <a:t>Tobii</a:t>
            </a:r>
            <a:r>
              <a:rPr lang="en-US" sz="1800" dirty="0">
                <a:hlinkClick r:id="rId4"/>
              </a:rPr>
              <a:t> </a:t>
            </a:r>
            <a:r>
              <a:rPr lang="en-US" sz="1800" dirty="0" err="1">
                <a:hlinkClick r:id="rId4"/>
              </a:rPr>
              <a:t>Dynavox</a:t>
            </a:r>
            <a:r>
              <a:rPr lang="en-US" sz="1800" dirty="0">
                <a:hlinkClick r:id="rId4"/>
              </a:rPr>
              <a:t> Global</a:t>
            </a:r>
            <a:endParaRPr lang="en-US" sz="1800" dirty="0" smtClean="0"/>
          </a:p>
          <a:p>
            <a:pPr marL="0" indent="0">
              <a:buNone/>
            </a:pPr>
            <a:r>
              <a:rPr lang="en-US" sz="1800" dirty="0" smtClean="0">
                <a:hlinkClick r:id="rId5"/>
              </a:rPr>
              <a:t>Google Images</a:t>
            </a:r>
            <a:endParaRPr lang="en-US" sz="1800" dirty="0" smtClean="0"/>
          </a:p>
          <a:p>
            <a:pPr marL="0" indent="0">
              <a:buNone/>
            </a:pPr>
            <a:endParaRPr lang="en-US" dirty="0" smtClean="0"/>
          </a:p>
          <a:p>
            <a:pPr marL="0" indent="0">
              <a:buNone/>
            </a:pPr>
            <a:endParaRPr lang="en-US" dirty="0"/>
          </a:p>
          <a:p>
            <a:pPr marL="0" indent="0">
              <a:buNone/>
            </a:pPr>
            <a:endParaRPr lang="en-US" dirty="0"/>
          </a:p>
        </p:txBody>
      </p:sp>
      <p:pic>
        <p:nvPicPr>
          <p:cNvPr id="4" name="Picture 3"/>
          <p:cNvPicPr>
            <a:picLocks noChangeAspect="1"/>
          </p:cNvPicPr>
          <p:nvPr/>
        </p:nvPicPr>
        <p:blipFill>
          <a:blip r:embed="rId6"/>
          <a:stretch>
            <a:fillRect/>
          </a:stretch>
        </p:blipFill>
        <p:spPr>
          <a:xfrm>
            <a:off x="9107359" y="603504"/>
            <a:ext cx="2254704" cy="957099"/>
          </a:xfrm>
          <a:prstGeom prst="rect">
            <a:avLst/>
          </a:prstGeom>
        </p:spPr>
      </p:pic>
    </p:spTree>
    <p:extLst>
      <p:ext uri="{BB962C8B-B14F-4D97-AF65-F5344CB8AC3E}">
        <p14:creationId xmlns:p14="http://schemas.microsoft.com/office/powerpoint/2010/main" val="1850862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624" y="155448"/>
            <a:ext cx="4931664" cy="813816"/>
          </a:xfrm>
        </p:spPr>
        <p:txBody>
          <a:bodyPr>
            <a:normAutofit/>
          </a:bodyPr>
          <a:lstStyle/>
          <a:p>
            <a:r>
              <a:rPr lang="en-US" sz="3200" dirty="0" smtClean="0"/>
              <a:t>Additional worksheets</a:t>
            </a:r>
            <a:endParaRPr lang="en-US" sz="3200" dirty="0"/>
          </a:p>
        </p:txBody>
      </p:sp>
      <p:pic>
        <p:nvPicPr>
          <p:cNvPr id="4" name="Picture 3"/>
          <p:cNvPicPr>
            <a:picLocks noChangeAspect="1"/>
          </p:cNvPicPr>
          <p:nvPr/>
        </p:nvPicPr>
        <p:blipFill rotWithShape="1">
          <a:blip r:embed="rId2"/>
          <a:srcRect l="33187" t="7668" r="33110" b="19726"/>
          <a:stretch/>
        </p:blipFill>
        <p:spPr>
          <a:xfrm>
            <a:off x="6818950" y="155448"/>
            <a:ext cx="4400738" cy="5925311"/>
          </a:xfrm>
          <a:prstGeom prst="rect">
            <a:avLst/>
          </a:prstGeom>
        </p:spPr>
      </p:pic>
      <p:pic>
        <p:nvPicPr>
          <p:cNvPr id="5" name="Picture 4"/>
          <p:cNvPicPr>
            <a:picLocks noChangeAspect="1"/>
          </p:cNvPicPr>
          <p:nvPr/>
        </p:nvPicPr>
        <p:blipFill rotWithShape="1">
          <a:blip r:embed="rId3"/>
          <a:srcRect l="33712" t="7598" r="33419" b="37491"/>
          <a:stretch/>
        </p:blipFill>
        <p:spPr>
          <a:xfrm>
            <a:off x="914042" y="1133857"/>
            <a:ext cx="4571400" cy="4773167"/>
          </a:xfrm>
          <a:prstGeom prst="rect">
            <a:avLst/>
          </a:prstGeom>
          <a:ln w="28575">
            <a:solidFill>
              <a:schemeClr val="tx1"/>
            </a:solidFill>
          </a:ln>
        </p:spPr>
      </p:pic>
    </p:spTree>
    <p:extLst>
      <p:ext uri="{BB962C8B-B14F-4D97-AF65-F5344CB8AC3E}">
        <p14:creationId xmlns:p14="http://schemas.microsoft.com/office/powerpoint/2010/main" val="1992947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Rules for our conversation are </a:t>
            </a:r>
            <a:r>
              <a:rPr lang="en-US" sz="3600" dirty="0"/>
              <a:t>like prayers:</a:t>
            </a:r>
            <a:r>
              <a:rPr lang="en-US" dirty="0"/>
              <a:t/>
            </a:r>
            <a:br>
              <a:rPr lang="en-US" dirty="0"/>
            </a:br>
            <a:endParaRPr lang="en-US" baseline="-25000" dirty="0">
              <a:latin typeface="Bookman Old Style" panose="02050604050505020204" pitchFamily="18" charset="0"/>
            </a:endParaRPr>
          </a:p>
        </p:txBody>
      </p:sp>
      <p:sp>
        <p:nvSpPr>
          <p:cNvPr id="5" name="Content Placeholder 4"/>
          <p:cNvSpPr>
            <a:spLocks noGrp="1"/>
          </p:cNvSpPr>
          <p:nvPr>
            <p:ph idx="1"/>
          </p:nvPr>
        </p:nvSpPr>
        <p:spPr>
          <a:xfrm>
            <a:off x="553192" y="1466613"/>
            <a:ext cx="11353800" cy="4637303"/>
          </a:xfrm>
        </p:spPr>
        <p:txBody>
          <a:bodyPr>
            <a:normAutofit lnSpcReduction="10000"/>
          </a:bodyPr>
          <a:lstStyle/>
          <a:p>
            <a:r>
              <a:rPr lang="en-US" sz="3200" dirty="0"/>
              <a:t>P – PRAY and PONDER before and after you speak. </a:t>
            </a:r>
            <a:endParaRPr lang="en-US" sz="3200" dirty="0" smtClean="0"/>
          </a:p>
          <a:p>
            <a:r>
              <a:rPr lang="en-US" sz="3200" dirty="0" smtClean="0"/>
              <a:t>R </a:t>
            </a:r>
            <a:r>
              <a:rPr lang="en-US" sz="3200" dirty="0"/>
              <a:t>– Take RESPONSIBILITY for your own thoughts and </a:t>
            </a:r>
            <a:r>
              <a:rPr lang="en-US" sz="3200" dirty="0" smtClean="0"/>
              <a:t>	feelings.</a:t>
            </a:r>
          </a:p>
          <a:p>
            <a:r>
              <a:rPr lang="en-US" sz="3200" dirty="0" smtClean="0"/>
              <a:t>A </a:t>
            </a:r>
            <a:r>
              <a:rPr lang="en-US" sz="3200" dirty="0"/>
              <a:t>– ALLOW others to speak and to </a:t>
            </a:r>
            <a:r>
              <a:rPr lang="en-US" sz="3200" dirty="0" smtClean="0"/>
              <a:t>share.</a:t>
            </a:r>
          </a:p>
          <a:p>
            <a:r>
              <a:rPr lang="en-US" sz="3200" dirty="0" smtClean="0"/>
              <a:t>Y </a:t>
            </a:r>
            <a:r>
              <a:rPr lang="en-US" sz="3200" dirty="0"/>
              <a:t>– YOU – Be attentive to your own thoughts and </a:t>
            </a:r>
            <a:r>
              <a:rPr lang="en-US" sz="3200" dirty="0" smtClean="0"/>
              <a:t>	feelings.</a:t>
            </a:r>
          </a:p>
          <a:p>
            <a:r>
              <a:rPr lang="en-US" sz="3200" dirty="0" smtClean="0"/>
              <a:t>E </a:t>
            </a:r>
            <a:r>
              <a:rPr lang="en-US" sz="3200" dirty="0"/>
              <a:t>– Use EMPATHETIC </a:t>
            </a:r>
            <a:r>
              <a:rPr lang="en-US" sz="3200" dirty="0" smtClean="0"/>
              <a:t>listening.</a:t>
            </a:r>
            <a:endParaRPr lang="en-US" sz="3200" dirty="0"/>
          </a:p>
          <a:p>
            <a:r>
              <a:rPr lang="en-US" sz="3200" dirty="0"/>
              <a:t>R – RESPECT every person as Jesus taught us: </a:t>
            </a:r>
            <a:endParaRPr lang="en-US" sz="3200" dirty="0" smtClean="0"/>
          </a:p>
          <a:p>
            <a:pPr marL="0" indent="0">
              <a:buNone/>
            </a:pPr>
            <a:r>
              <a:rPr lang="en-US" sz="3200" dirty="0"/>
              <a:t> </a:t>
            </a:r>
            <a:r>
              <a:rPr lang="en-US" sz="3200" dirty="0" smtClean="0"/>
              <a:t>      Love </a:t>
            </a:r>
            <a:r>
              <a:rPr lang="en-US" sz="3200" dirty="0"/>
              <a:t>one another. </a:t>
            </a:r>
          </a:p>
          <a:p>
            <a:pPr marL="0" indent="0">
              <a:buNone/>
            </a:pPr>
            <a:endParaRPr lang="en-US" dirty="0">
              <a:latin typeface="Bookman Old Style" panose="02050604050505020204" pitchFamily="18" charset="0"/>
            </a:endParaRPr>
          </a:p>
        </p:txBody>
      </p:sp>
    </p:spTree>
    <p:extLst>
      <p:ext uri="{BB962C8B-B14F-4D97-AF65-F5344CB8AC3E}">
        <p14:creationId xmlns:p14="http://schemas.microsoft.com/office/powerpoint/2010/main" val="4227641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Bookman Old Style" panose="02050604050505020204" pitchFamily="18" charset="0"/>
              </a:rPr>
              <a:t>Materials for participation</a:t>
            </a:r>
          </a:p>
        </p:txBody>
      </p:sp>
      <p:pic>
        <p:nvPicPr>
          <p:cNvPr id="2" name="Content Placeholder 1"/>
          <p:cNvPicPr>
            <a:picLocks noGrp="1" noChangeAspect="1"/>
          </p:cNvPicPr>
          <p:nvPr>
            <p:ph sz="half" idx="2"/>
          </p:nvPr>
        </p:nvPicPr>
        <p:blipFill>
          <a:blip r:embed="rId2"/>
          <a:stretch>
            <a:fillRect/>
          </a:stretch>
        </p:blipFill>
        <p:spPr>
          <a:xfrm>
            <a:off x="6019800" y="1663762"/>
            <a:ext cx="4961026" cy="4351338"/>
          </a:xfrm>
          <a:prstGeom prst="rect">
            <a:avLst/>
          </a:prstGeom>
        </p:spPr>
      </p:pic>
      <p:sp>
        <p:nvSpPr>
          <p:cNvPr id="3" name="Content Placeholder 2"/>
          <p:cNvSpPr>
            <a:spLocks noGrp="1"/>
          </p:cNvSpPr>
          <p:nvPr>
            <p:ph sz="half" idx="1"/>
          </p:nvPr>
        </p:nvSpPr>
        <p:spPr>
          <a:xfrm>
            <a:off x="838200" y="1597025"/>
            <a:ext cx="5181600" cy="4351338"/>
          </a:xfrm>
        </p:spPr>
        <p:txBody>
          <a:bodyPr/>
          <a:lstStyle/>
          <a:p>
            <a:r>
              <a:rPr lang="en-US" dirty="0">
                <a:latin typeface="Bookman Old Style" panose="02050604050505020204" pitchFamily="18" charset="0"/>
              </a:rPr>
              <a:t>Computer or phone</a:t>
            </a:r>
          </a:p>
          <a:p>
            <a:r>
              <a:rPr lang="en-US" dirty="0">
                <a:latin typeface="Bookman Old Style" panose="02050604050505020204" pitchFamily="18" charset="0"/>
              </a:rPr>
              <a:t>Paper</a:t>
            </a:r>
          </a:p>
          <a:p>
            <a:r>
              <a:rPr lang="en-US" dirty="0">
                <a:latin typeface="Bookman Old Style" panose="02050604050505020204" pitchFamily="18" charset="0"/>
              </a:rPr>
              <a:t>Pencil, pen, or </a:t>
            </a:r>
            <a:r>
              <a:rPr lang="en-US" dirty="0" smtClean="0">
                <a:latin typeface="Bookman Old Style" panose="02050604050505020204" pitchFamily="18" charset="0"/>
              </a:rPr>
              <a:t>crayon</a:t>
            </a:r>
          </a:p>
          <a:p>
            <a:r>
              <a:rPr lang="en-US" dirty="0" smtClean="0">
                <a:latin typeface="Bookman Old Style" panose="02050604050505020204" pitchFamily="18" charset="0"/>
              </a:rPr>
              <a:t>Scissors</a:t>
            </a:r>
          </a:p>
          <a:p>
            <a:r>
              <a:rPr lang="en-US" dirty="0" smtClean="0">
                <a:latin typeface="Bookman Old Style" panose="02050604050505020204" pitchFamily="18" charset="0"/>
              </a:rPr>
              <a:t>Glue</a:t>
            </a:r>
          </a:p>
          <a:p>
            <a:r>
              <a:rPr lang="en-US" dirty="0" smtClean="0">
                <a:latin typeface="Bookman Old Style" panose="02050604050505020204" pitchFamily="18" charset="0"/>
              </a:rPr>
              <a:t>Pictures</a:t>
            </a:r>
            <a:endParaRPr lang="en-US" dirty="0">
              <a:latin typeface="Bookman Old Style" panose="02050604050505020204" pitchFamily="18" charset="0"/>
            </a:endParaRPr>
          </a:p>
          <a:p>
            <a:r>
              <a:rPr lang="en-US" dirty="0">
                <a:latin typeface="Bookman Old Style" panose="02050604050505020204" pitchFamily="18" charset="0"/>
              </a:rPr>
              <a:t>Candle </a:t>
            </a:r>
          </a:p>
          <a:p>
            <a:r>
              <a:rPr lang="en-US" dirty="0" smtClean="0"/>
              <a:t>Bible</a:t>
            </a:r>
            <a:endParaRPr lang="en-US" dirty="0"/>
          </a:p>
        </p:txBody>
      </p:sp>
    </p:spTree>
    <p:extLst>
      <p:ext uri="{BB962C8B-B14F-4D97-AF65-F5344CB8AC3E}">
        <p14:creationId xmlns:p14="http://schemas.microsoft.com/office/powerpoint/2010/main" val="1072969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for engagement</a:t>
            </a:r>
            <a:endParaRPr lang="en-US" dirty="0"/>
          </a:p>
        </p:txBody>
      </p:sp>
      <p:sp>
        <p:nvSpPr>
          <p:cNvPr id="3" name="Content Placeholder 2"/>
          <p:cNvSpPr>
            <a:spLocks noGrp="1"/>
          </p:cNvSpPr>
          <p:nvPr>
            <p:ph sz="half" idx="1"/>
          </p:nvPr>
        </p:nvSpPr>
        <p:spPr>
          <a:xfrm>
            <a:off x="720436" y="1603952"/>
            <a:ext cx="10834255" cy="4351338"/>
          </a:xfrm>
        </p:spPr>
        <p:txBody>
          <a:bodyPr/>
          <a:lstStyle/>
          <a:p>
            <a:r>
              <a:rPr lang="en-US" dirty="0" smtClean="0"/>
              <a:t>Be welcoming </a:t>
            </a:r>
          </a:p>
          <a:p>
            <a:r>
              <a:rPr lang="en-US" dirty="0" smtClean="0"/>
              <a:t>Evaluate the environment for physical and sensory barriers</a:t>
            </a:r>
          </a:p>
          <a:p>
            <a:r>
              <a:rPr lang="en-US" dirty="0" smtClean="0"/>
              <a:t>Use person first language</a:t>
            </a:r>
          </a:p>
          <a:p>
            <a:r>
              <a:rPr lang="en-US" dirty="0" smtClean="0"/>
              <a:t>Encourage participation</a:t>
            </a:r>
          </a:p>
          <a:p>
            <a:r>
              <a:rPr lang="en-US" dirty="0" smtClean="0"/>
              <a:t>Speak slowly </a:t>
            </a:r>
          </a:p>
          <a:p>
            <a:r>
              <a:rPr lang="en-US" dirty="0" smtClean="0"/>
              <a:t>Provide prompts using concrete language</a:t>
            </a:r>
          </a:p>
          <a:p>
            <a:r>
              <a:rPr lang="en-US" dirty="0" smtClean="0"/>
              <a:t>Provide time for reflection and response</a:t>
            </a:r>
          </a:p>
          <a:p>
            <a:r>
              <a:rPr lang="en-US" dirty="0" smtClean="0"/>
              <a:t>Avoid the temptation to do it yourself</a:t>
            </a:r>
          </a:p>
          <a:p>
            <a:endParaRPr lang="en-US" dirty="0" smtClean="0"/>
          </a:p>
          <a:p>
            <a:endParaRPr lang="en-US" dirty="0" smtClean="0"/>
          </a:p>
          <a:p>
            <a:endParaRPr lang="en-US" dirty="0"/>
          </a:p>
        </p:txBody>
      </p:sp>
    </p:spTree>
    <p:extLst>
      <p:ext uri="{BB962C8B-B14F-4D97-AF65-F5344CB8AC3E}">
        <p14:creationId xmlns:p14="http://schemas.microsoft.com/office/powerpoint/2010/main" val="2703920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man Old Style" panose="02050604050505020204" pitchFamily="18" charset="0"/>
              </a:rPr>
              <a:t>Prayer to the Holy Spirit</a:t>
            </a:r>
            <a:endParaRPr lang="en-US" baseline="-25000" dirty="0">
              <a:latin typeface="Bookman Old Style" panose="02050604050505020204" pitchFamily="18" charset="0"/>
            </a:endParaRPr>
          </a:p>
        </p:txBody>
      </p:sp>
      <p:sp>
        <p:nvSpPr>
          <p:cNvPr id="5" name="Content Placeholder 4"/>
          <p:cNvSpPr>
            <a:spLocks noGrp="1"/>
          </p:cNvSpPr>
          <p:nvPr>
            <p:ph idx="1"/>
          </p:nvPr>
        </p:nvSpPr>
        <p:spPr>
          <a:xfrm>
            <a:off x="838200" y="1557996"/>
            <a:ext cx="10515600" cy="4351338"/>
          </a:xfrm>
        </p:spPr>
        <p:txBody>
          <a:bodyPr>
            <a:normAutofit fontScale="85000" lnSpcReduction="20000"/>
          </a:bodyPr>
          <a:lstStyle/>
          <a:p>
            <a:pPr marL="0" indent="0" fontAlgn="base">
              <a:buNone/>
            </a:pPr>
            <a:r>
              <a:rPr lang="en-US" dirty="0"/>
              <a:t>We stand before You, Holy Spirit, as we gather together in Your name.</a:t>
            </a:r>
          </a:p>
          <a:p>
            <a:pPr marL="0" indent="0" fontAlgn="base">
              <a:buNone/>
            </a:pPr>
            <a:r>
              <a:rPr lang="en-US" dirty="0"/>
              <a:t>With You alone to guide us, make Yourself at home in our hearts;</a:t>
            </a:r>
          </a:p>
          <a:p>
            <a:pPr marL="0" indent="0" fontAlgn="base">
              <a:buNone/>
            </a:pPr>
            <a:r>
              <a:rPr lang="en-US" dirty="0"/>
              <a:t>Teach us the way we must go and how we are to pursue it.</a:t>
            </a:r>
          </a:p>
          <a:p>
            <a:pPr marL="0" indent="0" fontAlgn="base">
              <a:buNone/>
            </a:pPr>
            <a:r>
              <a:rPr lang="en-US" dirty="0"/>
              <a:t>We are weak and sinful; do not let us promote disorder.</a:t>
            </a:r>
          </a:p>
          <a:p>
            <a:pPr marL="0" indent="0" fontAlgn="base">
              <a:buNone/>
            </a:pPr>
            <a:r>
              <a:rPr lang="en-US" dirty="0"/>
              <a:t>Do not let ignorance lead us down the wrong path nor partiality influence our actions.</a:t>
            </a:r>
          </a:p>
          <a:p>
            <a:pPr marL="0" indent="0" fontAlgn="base">
              <a:buNone/>
            </a:pPr>
            <a:r>
              <a:rPr lang="en-US" dirty="0"/>
              <a:t>Let us find in You our unity so that we may journey together to eternal life and not stray from the way of truth and what is right.</a:t>
            </a:r>
          </a:p>
          <a:p>
            <a:pPr marL="0" indent="0" fontAlgn="base">
              <a:buNone/>
            </a:pPr>
            <a:r>
              <a:rPr lang="en-US" dirty="0"/>
              <a:t>All this we ask of You, who are at work in every place and time, in the communion of the Father and the Son, forever and ever.</a:t>
            </a:r>
          </a:p>
          <a:p>
            <a:pPr marL="0" indent="0" fontAlgn="base">
              <a:buNone/>
            </a:pPr>
            <a:r>
              <a:rPr lang="en-US" dirty="0"/>
              <a:t>Amen.</a:t>
            </a:r>
          </a:p>
          <a:p>
            <a:endParaRPr lang="en-US" dirty="0">
              <a:latin typeface="Bookman Old Style" panose="02050604050505020204" pitchFamily="18" charset="0"/>
            </a:endParaRPr>
          </a:p>
        </p:txBody>
      </p:sp>
    </p:spTree>
    <p:extLst>
      <p:ext uri="{BB962C8B-B14F-4D97-AF65-F5344CB8AC3E}">
        <p14:creationId xmlns:p14="http://schemas.microsoft.com/office/powerpoint/2010/main" val="802925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7" name="Picture 1096"/>
          <p:cNvPicPr>
            <a:picLocks noChangeAspect="1"/>
          </p:cNvPicPr>
          <p:nvPr/>
        </p:nvPicPr>
        <p:blipFill rotWithShape="1">
          <a:blip r:embed="rId2"/>
          <a:srcRect l="30681" t="7225" r="31827" b="15897"/>
          <a:stretch/>
        </p:blipFill>
        <p:spPr>
          <a:xfrm>
            <a:off x="3364993" y="146303"/>
            <a:ext cx="5020056" cy="5852311"/>
          </a:xfrm>
          <a:prstGeom prst="rect">
            <a:avLst/>
          </a:prstGeom>
          <a:ln w="12700">
            <a:solidFill>
              <a:schemeClr val="accent5">
                <a:lumMod val="75000"/>
              </a:schemeClr>
            </a:solidFill>
          </a:ln>
        </p:spPr>
      </p:pic>
    </p:spTree>
    <p:extLst>
      <p:ext uri="{BB962C8B-B14F-4D97-AF65-F5344CB8AC3E}">
        <p14:creationId xmlns:p14="http://schemas.microsoft.com/office/powerpoint/2010/main" val="346700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622" t="11330" r="31419" b="13008"/>
          <a:stretch/>
        </p:blipFill>
        <p:spPr>
          <a:xfrm>
            <a:off x="3438238" y="257761"/>
            <a:ext cx="4864608" cy="5782116"/>
          </a:xfrm>
          <a:prstGeom prst="rect">
            <a:avLst/>
          </a:prstGeom>
          <a:ln w="12700">
            <a:solidFill>
              <a:schemeClr val="accent5">
                <a:lumMod val="75000"/>
              </a:schemeClr>
            </a:solidFill>
          </a:ln>
        </p:spPr>
      </p:pic>
    </p:spTree>
    <p:extLst>
      <p:ext uri="{BB962C8B-B14F-4D97-AF65-F5344CB8AC3E}">
        <p14:creationId xmlns:p14="http://schemas.microsoft.com/office/powerpoint/2010/main" val="869534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0214" t="10396" r="32468" b="12356"/>
          <a:stretch/>
        </p:blipFill>
        <p:spPr>
          <a:xfrm>
            <a:off x="3514714" y="239288"/>
            <a:ext cx="5070068" cy="5782116"/>
          </a:xfrm>
          <a:prstGeom prst="rect">
            <a:avLst/>
          </a:prstGeom>
          <a:ln w="12700">
            <a:solidFill>
              <a:schemeClr val="accent5">
                <a:lumMod val="75000"/>
              </a:schemeClr>
            </a:solidFill>
          </a:ln>
        </p:spPr>
      </p:pic>
    </p:spTree>
    <p:extLst>
      <p:ext uri="{BB962C8B-B14F-4D97-AF65-F5344CB8AC3E}">
        <p14:creationId xmlns:p14="http://schemas.microsoft.com/office/powerpoint/2010/main" val="3706285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Bookman Old Style"/>
        <a:ea typeface=""/>
        <a:cs typeface=""/>
      </a:majorFont>
      <a:minorFont>
        <a:latin typeface="Bookman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6050</TotalTime>
  <Words>1308</Words>
  <Application>Microsoft Office PowerPoint</Application>
  <PresentationFormat>Widescreen</PresentationFormat>
  <Paragraphs>176</Paragraphs>
  <Slides>27</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Bookman Old Style</vt:lpstr>
      <vt:lpstr>Calibri</vt:lpstr>
      <vt:lpstr>Office Theme</vt:lpstr>
      <vt:lpstr>For a Synodal Church: Communion, Participation and Mission </vt:lpstr>
      <vt:lpstr>PowerPoint Presentation</vt:lpstr>
      <vt:lpstr>Rules for our conversation are like prayers: </vt:lpstr>
      <vt:lpstr>Materials for participation</vt:lpstr>
      <vt:lpstr>Ideas for engagement</vt:lpstr>
      <vt:lpstr>Prayer to the Holy Spirit</vt:lpstr>
      <vt:lpstr>PowerPoint Presentation</vt:lpstr>
      <vt:lpstr>PowerPoint Presentation</vt:lpstr>
      <vt:lpstr>PowerPoint Presentation</vt:lpstr>
      <vt:lpstr>PowerPoint Presentation</vt:lpstr>
      <vt:lpstr>PowerPoint Presentation</vt:lpstr>
      <vt:lpstr>What is a Synod?</vt:lpstr>
      <vt:lpstr>Matthew 18:20</vt:lpstr>
      <vt:lpstr>The Good News</vt:lpstr>
      <vt:lpstr>The Gospel</vt:lpstr>
      <vt:lpstr>Question 1:  Communion</vt:lpstr>
      <vt:lpstr>PowerPoint Presentation</vt:lpstr>
      <vt:lpstr>PowerPoint Presentation</vt:lpstr>
      <vt:lpstr>Question 2:  Participation</vt:lpstr>
      <vt:lpstr>PowerPoint Presentation</vt:lpstr>
      <vt:lpstr>Question 3:  Mission</vt:lpstr>
      <vt:lpstr>PowerPoint Presentation</vt:lpstr>
      <vt:lpstr>PowerPoint Presentation</vt:lpstr>
      <vt:lpstr>Go…</vt:lpstr>
      <vt:lpstr>Love Is Our First Language</vt:lpstr>
      <vt:lpstr>PowerPoint Presentation</vt:lpstr>
      <vt:lpstr>Additional worksheets</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Joanie Santander</dc:creator>
  <cp:lastModifiedBy>Maggie Rousseau</cp:lastModifiedBy>
  <cp:revision>55</cp:revision>
  <dcterms:created xsi:type="dcterms:W3CDTF">2018-06-19T14:43:08Z</dcterms:created>
  <dcterms:modified xsi:type="dcterms:W3CDTF">2022-01-20T20:40:30Z</dcterms:modified>
</cp:coreProperties>
</file>